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97" r:id="rId2"/>
    <p:sldId id="283" r:id="rId3"/>
    <p:sldId id="269" r:id="rId4"/>
    <p:sldId id="268" r:id="rId5"/>
    <p:sldId id="271" r:id="rId6"/>
    <p:sldId id="284"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B%D9%88%D8%B1%D8%A9_%D8%B5%D9%86%D8%A7%D8%B9%D9%8A%D8%A9" TargetMode="External"/><Relationship Id="rId2" Type="http://schemas.openxmlformats.org/officeDocument/2006/relationships/hyperlink" Target="https://ar.wikipedia.org/wiki/%D8%A7%D9%84%D8%A5%D9%86%D8%B3%D8%A7%D9%8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r.wikipedia.org/wiki/%D9%86%D8%B8%D8%A7%D9%85_%D8%A8%D9%8A%D8%A6%D9%8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ar.wikipedia.org/wiki/%D8%AC%D9%81%D8%A7%D9%81"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B3%D8%A7%D8%A6%D9%84" TargetMode="External"/><Relationship Id="rId2" Type="http://schemas.openxmlformats.org/officeDocument/2006/relationships/hyperlink" Target="https://ar.wikipedia.org/wiki/%D8%A7%D9%84%D8%A3%D8%B1%D8%B6"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ar.wikipedia.org/wiki/%D8%AC%D9%84%D9%8A%D8%AF" TargetMode="External"/><Relationship Id="rId4" Type="http://schemas.openxmlformats.org/officeDocument/2006/relationships/hyperlink" Target="https://ar.wikipedia.org/wiki/%D8%A8%D8%AE%D8%A7%D8%B1"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bee2ah.com/%D8%AA%D9%84%D9%88%D8%AB-%D8%A7%D9%84%D9%87%D9%88%D8%A7%D8%A1"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ee2ah.com/%D8%AF%D9%88%D8%B1%D8%A9-%D8%A7%D9%84%D9%81%D9%88%D8%B3%D9%81%D9%88%D8%B1-%D9%81%D9%8A-%D8%A7%D9%84%D8%B7%D8%A8%D9%8A%D8%B9%D8%A9"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bee2ah.com/%D8%A7%D9%84%D8%AA%D9%84%D9%88%D8%AB-%D8%A7%D9%84%D8%A8%D9%8A%D8%A6%D9%8A" TargetMode="External"/><Relationship Id="rId2" Type="http://schemas.openxmlformats.org/officeDocument/2006/relationships/hyperlink" Target="http://www.bee2ah.com/creatures/%D9%86%D8%A8%D8%A7%D8%AA%D8%A7%D8%AA"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smtClean="0"/>
          </a:p>
          <a:p>
            <a:endParaRPr lang="ar-IQ" dirty="0"/>
          </a:p>
          <a:p>
            <a:endParaRPr lang="ar-IQ" dirty="0" smtClean="0"/>
          </a:p>
          <a:p>
            <a:endParaRPr lang="ar-IQ" dirty="0"/>
          </a:p>
          <a:p>
            <a:endParaRPr lang="ar-IQ" dirty="0" smtClean="0"/>
          </a:p>
          <a:p>
            <a:pPr marL="0" indent="0" algn="ctr">
              <a:buNone/>
            </a:pPr>
            <a:r>
              <a:rPr lang="ar-IQ" sz="6000" b="1" dirty="0">
                <a:solidFill>
                  <a:srgbClr val="FF0000"/>
                </a:solidFill>
                <a:latin typeface="Calibri Light"/>
                <a:ea typeface="+mj-ea"/>
                <a:cs typeface="Times New Roman"/>
              </a:rPr>
              <a:t>المحاضرة </a:t>
            </a:r>
            <a:r>
              <a:rPr lang="ar-IQ" sz="6000" b="1" dirty="0" smtClean="0">
                <a:solidFill>
                  <a:srgbClr val="FF0000"/>
                </a:solidFill>
                <a:latin typeface="Calibri Light"/>
                <a:ea typeface="+mj-ea"/>
                <a:cs typeface="Times New Roman"/>
              </a:rPr>
              <a:t>الثانية</a:t>
            </a:r>
            <a:endParaRPr lang="ar-IQ" sz="6000" b="1" dirty="0"/>
          </a:p>
        </p:txBody>
      </p:sp>
      <p:sp>
        <p:nvSpPr>
          <p:cNvPr id="4" name="عنوان 3"/>
          <p:cNvSpPr>
            <a:spLocks noGrp="1"/>
          </p:cNvSpPr>
          <p:nvPr>
            <p:ph type="title"/>
          </p:nvPr>
        </p:nvSpPr>
        <p:spPr>
          <a:xfrm>
            <a:off x="838200" y="365125"/>
            <a:ext cx="10515600" cy="4113090"/>
          </a:xfrm>
        </p:spPr>
        <p:txBody>
          <a:bodyPr>
            <a:normAutofit fontScale="90000"/>
          </a:bodyPr>
          <a:lstStyle/>
          <a:p>
            <a:pPr algn="ctr"/>
            <a:r>
              <a:rPr lang="ar-IQ" sz="6000" dirty="0" smtClean="0">
                <a:solidFill>
                  <a:srgbClr val="7030A0"/>
                </a:solidFill>
              </a:rPr>
              <a:t/>
            </a:r>
            <a:br>
              <a:rPr lang="ar-IQ" sz="6000" dirty="0" smtClean="0">
                <a:solidFill>
                  <a:srgbClr val="7030A0"/>
                </a:solidFill>
              </a:rPr>
            </a:br>
            <a:r>
              <a:rPr lang="ar-IQ" sz="6000" dirty="0">
                <a:solidFill>
                  <a:srgbClr val="7030A0"/>
                </a:solidFill>
              </a:rPr>
              <a:t/>
            </a:r>
            <a:br>
              <a:rPr lang="ar-IQ" sz="6000" dirty="0">
                <a:solidFill>
                  <a:srgbClr val="7030A0"/>
                </a:solidFill>
              </a:rPr>
            </a:br>
            <a:r>
              <a:rPr lang="ar-IQ" sz="6000" dirty="0" smtClean="0">
                <a:solidFill>
                  <a:srgbClr val="7030A0"/>
                </a:solidFill>
              </a:rPr>
              <a:t/>
            </a:r>
            <a:br>
              <a:rPr lang="ar-IQ" sz="6000" dirty="0" smtClean="0">
                <a:solidFill>
                  <a:srgbClr val="7030A0"/>
                </a:solidFill>
              </a:rPr>
            </a:br>
            <a:r>
              <a:rPr lang="ar-IQ" sz="6000" dirty="0">
                <a:solidFill>
                  <a:srgbClr val="7030A0"/>
                </a:solidFill>
              </a:rPr>
              <a:t/>
            </a:r>
            <a:br>
              <a:rPr lang="ar-IQ" sz="6000" dirty="0">
                <a:solidFill>
                  <a:srgbClr val="7030A0"/>
                </a:solidFill>
              </a:rPr>
            </a:br>
            <a:r>
              <a:rPr lang="ar-IQ" sz="6000" dirty="0" smtClean="0">
                <a:solidFill>
                  <a:srgbClr val="7030A0"/>
                </a:solidFill>
              </a:rPr>
              <a:t>محاضرات </a:t>
            </a:r>
            <a:r>
              <a:rPr lang="ar-IQ" sz="6000" dirty="0">
                <a:solidFill>
                  <a:srgbClr val="7030A0"/>
                </a:solidFill>
              </a:rPr>
              <a:t>في </a:t>
            </a:r>
            <a:br>
              <a:rPr lang="ar-IQ" sz="6000" dirty="0">
                <a:solidFill>
                  <a:srgbClr val="7030A0"/>
                </a:solidFill>
              </a:rPr>
            </a:br>
            <a:r>
              <a:rPr lang="ar-IQ" sz="6000" dirty="0">
                <a:solidFill>
                  <a:srgbClr val="7030A0"/>
                </a:solidFill>
              </a:rPr>
              <a:t>التلوث البيئي</a:t>
            </a:r>
            <a:br>
              <a:rPr lang="ar-IQ" sz="6000" dirty="0">
                <a:solidFill>
                  <a:srgbClr val="7030A0"/>
                </a:solidFill>
              </a:rPr>
            </a:br>
            <a:r>
              <a:rPr lang="ar-IQ" sz="6000" dirty="0" smtClean="0">
                <a:solidFill>
                  <a:srgbClr val="7030A0"/>
                </a:solidFill>
              </a:rPr>
              <a:t>قسم </a:t>
            </a:r>
            <a:r>
              <a:rPr lang="ar-IQ" sz="6000" dirty="0">
                <a:solidFill>
                  <a:srgbClr val="7030A0"/>
                </a:solidFill>
              </a:rPr>
              <a:t>الفيزياء- المرحلة الرابعة</a:t>
            </a:r>
            <a:br>
              <a:rPr lang="ar-IQ" sz="6000" dirty="0">
                <a:solidFill>
                  <a:srgbClr val="7030A0"/>
                </a:solidFill>
              </a:rPr>
            </a:br>
            <a:r>
              <a:rPr lang="ar-IQ" sz="6000" dirty="0">
                <a:solidFill>
                  <a:srgbClr val="7030A0"/>
                </a:solidFill>
              </a:rPr>
              <a:t>م. جاسم محمد عبد اللطيف </a:t>
            </a:r>
            <a:r>
              <a:rPr lang="ar-IQ" sz="6000" dirty="0" smtClean="0">
                <a:solidFill>
                  <a:srgbClr val="7030A0"/>
                </a:solidFill>
              </a:rPr>
              <a:t/>
            </a:r>
            <a:br>
              <a:rPr lang="ar-IQ" sz="6000" dirty="0" smtClean="0">
                <a:solidFill>
                  <a:srgbClr val="7030A0"/>
                </a:solidFill>
              </a:rPr>
            </a:br>
            <a:r>
              <a:rPr lang="ar-IQ" sz="6000" dirty="0">
                <a:solidFill>
                  <a:srgbClr val="7030A0"/>
                </a:solidFill>
              </a:rPr>
              <a:t/>
            </a:r>
            <a:br>
              <a:rPr lang="ar-IQ" sz="6000" dirty="0">
                <a:solidFill>
                  <a:srgbClr val="7030A0"/>
                </a:solidFill>
              </a:rPr>
            </a:br>
            <a:r>
              <a:rPr lang="ar-IQ" sz="6000" dirty="0" smtClean="0">
                <a:solidFill>
                  <a:srgbClr val="7030A0"/>
                </a:solidFill>
              </a:rPr>
              <a:t> </a:t>
            </a:r>
            <a:r>
              <a:rPr lang="ar-IQ" sz="6000" dirty="0">
                <a:solidFill>
                  <a:srgbClr val="7030A0"/>
                </a:solidFill>
              </a:rPr>
              <a:t/>
            </a:r>
            <a:br>
              <a:rPr lang="ar-IQ" sz="6000" dirty="0">
                <a:solidFill>
                  <a:srgbClr val="7030A0"/>
                </a:solidFill>
              </a:rPr>
            </a:br>
            <a:r>
              <a:rPr lang="ar-IQ" sz="6000" dirty="0">
                <a:solidFill>
                  <a:srgbClr val="7030A0"/>
                </a:solidFill>
              </a:rPr>
              <a:t/>
            </a:r>
            <a:br>
              <a:rPr lang="ar-IQ" sz="6000" dirty="0">
                <a:solidFill>
                  <a:srgbClr val="7030A0"/>
                </a:solidFill>
              </a:rPr>
            </a:br>
            <a:endParaRPr lang="ar-IQ" dirty="0"/>
          </a:p>
        </p:txBody>
      </p:sp>
    </p:spTree>
    <p:extLst>
      <p:ext uri="{BB962C8B-B14F-4D97-AF65-F5344CB8AC3E}">
        <p14:creationId xmlns:p14="http://schemas.microsoft.com/office/powerpoint/2010/main" val="3010982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031" y="480646"/>
            <a:ext cx="11195537" cy="6178062"/>
          </a:xfrm>
        </p:spPr>
        <p:txBody>
          <a:bodyPr>
            <a:normAutofit fontScale="47500" lnSpcReduction="20000"/>
          </a:bodyPr>
          <a:lstStyle/>
          <a:p>
            <a:pPr marL="0" indent="0" algn="just" rtl="1">
              <a:spcBef>
                <a:spcPts val="500"/>
              </a:spcBef>
              <a:spcAft>
                <a:spcPts val="500"/>
              </a:spcAft>
              <a:buNone/>
            </a:pPr>
            <a:r>
              <a:rPr lang="ar-IQ" sz="4400" b="1" u="sng" dirty="0">
                <a:solidFill>
                  <a:srgbClr val="0000FF"/>
                </a:solidFill>
                <a:latin typeface="Times New Roman"/>
                <a:ea typeface="Times New Roman"/>
              </a:rPr>
              <a:t>(6-1) التوازن البيئي</a:t>
            </a:r>
            <a:r>
              <a:rPr lang="ar-IQ" sz="4400" b="1" dirty="0">
                <a:latin typeface="Times New Roman"/>
                <a:ea typeface="Times New Roman"/>
              </a:rPr>
              <a:t>(</a:t>
            </a:r>
            <a:r>
              <a:rPr lang="en-GB" sz="4400" b="1" dirty="0">
                <a:latin typeface="Times New Roman"/>
                <a:ea typeface="Times New Roman"/>
              </a:rPr>
              <a:t> Environmental Stability</a:t>
            </a:r>
            <a:r>
              <a:rPr lang="ar-SA" sz="4400" b="1" dirty="0">
                <a:latin typeface="Times New Roman"/>
                <a:ea typeface="Times New Roman"/>
              </a:rPr>
              <a:t>)</a:t>
            </a:r>
            <a:endParaRPr lang="en-US" sz="4000" dirty="0">
              <a:latin typeface="Times New Roman"/>
              <a:ea typeface="Times New Roman"/>
            </a:endParaRPr>
          </a:p>
          <a:p>
            <a:pPr algn="just" rtl="1">
              <a:spcBef>
                <a:spcPts val="500"/>
              </a:spcBef>
              <a:spcAft>
                <a:spcPts val="500"/>
              </a:spcAft>
            </a:pPr>
            <a:r>
              <a:rPr lang="ar-SA" sz="4200" dirty="0">
                <a:solidFill>
                  <a:schemeClr val="accent5"/>
                </a:solidFill>
                <a:latin typeface="Times New Roman"/>
                <a:ea typeface="Times New Roman"/>
                <a:cs typeface="Simplified Arabic"/>
              </a:rPr>
              <a:t>يتمثل اي نظام بيئي في العلاقات الداخلية الديناميكية بين اشكال الحياة وبيئتها الطبيعية ، بحيث يعبر عن تلك العلاقات بالدورات الطبيعية للمواد في البيئة الاساسية والتي تقدم مستمر المركبات الضرورية للحياة ،</a:t>
            </a:r>
            <a:r>
              <a:rPr lang="ar-SA" sz="4200" dirty="0">
                <a:solidFill>
                  <a:schemeClr val="accent5"/>
                </a:solidFill>
                <a:latin typeface="Times New Roman"/>
                <a:ea typeface="Times New Roman"/>
                <a:cs typeface="Traditional Arabic"/>
              </a:rPr>
              <a:t> </a:t>
            </a:r>
            <a:r>
              <a:rPr lang="ar-SA" sz="4200" dirty="0">
                <a:solidFill>
                  <a:schemeClr val="accent5"/>
                </a:solidFill>
                <a:latin typeface="Times New Roman"/>
                <a:ea typeface="Times New Roman"/>
                <a:cs typeface="Simplified Arabic"/>
              </a:rPr>
              <a:t>فالدورات الطبيعية لمكونات البيئة تعمل بصورة رئيسية على ابقاء التوازن بين عناصر النظام البيئي ، وتساعد عملية التوازن في الدورات الطبيعية والنظم البيئية على ثبات الغلاف الجوي واستقرار الحياة.</a:t>
            </a:r>
            <a:r>
              <a:rPr lang="ar-SA" sz="4200" dirty="0">
                <a:solidFill>
                  <a:schemeClr val="accent5"/>
                </a:solidFill>
                <a:latin typeface="Times New Roman"/>
                <a:ea typeface="Times New Roman"/>
                <a:cs typeface="Traditional Arabic"/>
              </a:rPr>
              <a:t> </a:t>
            </a:r>
            <a:r>
              <a:rPr lang="ar-SA" sz="4200" dirty="0">
                <a:solidFill>
                  <a:schemeClr val="accent5"/>
                </a:solidFill>
                <a:latin typeface="Times New Roman"/>
                <a:ea typeface="Times New Roman"/>
                <a:cs typeface="Simplified Arabic"/>
              </a:rPr>
              <a:t>واذا ما حدث تغيير في اي جزء من عناصر النظام البيئي في اي منظومة ، كانخفاض الامطار في المنظومة أو احتطاب الاشجار للغابات أو دخول الملوثات الى منظومة ما يؤدي بدوره الى تحول في البيئة واختلال في نظامها وتوازنها.</a:t>
            </a:r>
            <a:endParaRPr lang="en-US" sz="4200" dirty="0">
              <a:solidFill>
                <a:schemeClr val="accent5"/>
              </a:solidFill>
              <a:latin typeface="Times New Roman"/>
              <a:ea typeface="Times New Roman"/>
              <a:cs typeface="Traditional Arabic"/>
            </a:endParaRPr>
          </a:p>
          <a:p>
            <a:pPr algn="just" rtl="1">
              <a:spcBef>
                <a:spcPts val="500"/>
              </a:spcBef>
              <a:spcAft>
                <a:spcPts val="500"/>
              </a:spcAft>
            </a:pPr>
            <a:r>
              <a:rPr lang="ar-SA" sz="4200" dirty="0">
                <a:solidFill>
                  <a:schemeClr val="accent5"/>
                </a:solidFill>
                <a:latin typeface="Times New Roman"/>
                <a:ea typeface="Times New Roman"/>
                <a:cs typeface="Simplified Arabic"/>
              </a:rPr>
              <a:t>لذلك</a:t>
            </a:r>
            <a:r>
              <a:rPr lang="en-GB" sz="4200" dirty="0">
                <a:solidFill>
                  <a:schemeClr val="accent5"/>
                </a:solidFill>
                <a:latin typeface="Simplified Arabic"/>
                <a:ea typeface="Times New Roman"/>
                <a:cs typeface="Traditional Arabic"/>
              </a:rPr>
              <a:t> </a:t>
            </a:r>
            <a:r>
              <a:rPr lang="ar-SA" sz="4200" dirty="0">
                <a:solidFill>
                  <a:schemeClr val="accent5"/>
                </a:solidFill>
                <a:latin typeface="Times New Roman"/>
                <a:ea typeface="Times New Roman"/>
                <a:cs typeface="Simplified Arabic"/>
              </a:rPr>
              <a:t>يمكن تعريف التوازن البيئي على أنه بقاء مكونات وعناصر البيئة الطبيعية على حالتها. أن أكثر مؤثر على البيئة هو</a:t>
            </a:r>
            <a:r>
              <a:rPr lang="en-GB" sz="4200" dirty="0">
                <a:solidFill>
                  <a:schemeClr val="accent5"/>
                </a:solidFill>
                <a:latin typeface="Simplified Arabic"/>
                <a:ea typeface="Times New Roman"/>
                <a:cs typeface="Traditional Arabic"/>
              </a:rPr>
              <a:t> </a:t>
            </a:r>
            <a:r>
              <a:rPr lang="ar-SA" sz="4200" u="sng" dirty="0">
                <a:solidFill>
                  <a:schemeClr val="accent5"/>
                </a:solidFill>
                <a:latin typeface="Simplified Arabic"/>
                <a:ea typeface="Times New Roman"/>
                <a:cs typeface="Traditional Arabic"/>
                <a:hlinkClick r:id="rId2" tooltip="الإنسان"/>
              </a:rPr>
              <a:t>الإنسان</a:t>
            </a:r>
            <a:r>
              <a:rPr lang="ar-SA" sz="4200" dirty="0">
                <a:solidFill>
                  <a:schemeClr val="accent5"/>
                </a:solidFill>
                <a:latin typeface="Times New Roman"/>
                <a:ea typeface="Times New Roman"/>
                <a:cs typeface="Simplified Arabic"/>
              </a:rPr>
              <a:t>، فقد بدأ الإنسان يغير في البيئة تغييرا كبيرا ويخل بالتوازن البيئي منذ أن بدأ</a:t>
            </a:r>
            <a:r>
              <a:rPr lang="en-GB" sz="4200" dirty="0">
                <a:solidFill>
                  <a:schemeClr val="accent5"/>
                </a:solidFill>
                <a:latin typeface="Simplified Arabic"/>
                <a:ea typeface="Times New Roman"/>
                <a:cs typeface="Traditional Arabic"/>
              </a:rPr>
              <a:t> </a:t>
            </a:r>
            <a:r>
              <a:rPr lang="ar-SA" sz="4200" u="sng" dirty="0">
                <a:solidFill>
                  <a:schemeClr val="accent5"/>
                </a:solidFill>
                <a:latin typeface="Simplified Arabic"/>
                <a:ea typeface="Times New Roman"/>
                <a:cs typeface="Traditional Arabic"/>
                <a:hlinkClick r:id="rId3" tooltip="ثورة صناعية"/>
              </a:rPr>
              <a:t>ثورته الصناعية</a:t>
            </a:r>
            <a:r>
              <a:rPr lang="en-GB" sz="4200" dirty="0">
                <a:solidFill>
                  <a:schemeClr val="accent5"/>
                </a:solidFill>
                <a:latin typeface="Simplified Arabic"/>
                <a:ea typeface="Times New Roman"/>
                <a:cs typeface="Traditional Arabic"/>
              </a:rPr>
              <a:t> </a:t>
            </a:r>
            <a:r>
              <a:rPr lang="ar-SA" sz="4200" dirty="0">
                <a:solidFill>
                  <a:schemeClr val="accent5"/>
                </a:solidFill>
                <a:latin typeface="Times New Roman"/>
                <a:ea typeface="Times New Roman"/>
                <a:cs typeface="Simplified Arabic"/>
              </a:rPr>
              <a:t>وكان لسوء استعمال الأرض أيضا نتائج عديدة أقلها تطاير غطاء التربة الناعم بالرياح وتعرية ما تحت الغطاء من تربة، ومع تزايد عدد السكان ونتيجة لاستعمال الناس للآلات والأجهزة التكنولوجية المختلفة تزايد تدخل الإنسان في توازن البيئة، وأخذت التغييرات التي نتجت عن تدخله تتوالى وتتضخم</a:t>
            </a:r>
            <a:r>
              <a:rPr lang="en-GB" sz="4200" dirty="0">
                <a:solidFill>
                  <a:schemeClr val="accent5"/>
                </a:solidFill>
                <a:latin typeface="Simplified Arabic"/>
                <a:ea typeface="Times New Roman"/>
                <a:cs typeface="Traditional Arabic"/>
              </a:rPr>
              <a:t> </a:t>
            </a:r>
            <a:r>
              <a:rPr lang="ar-SA" sz="4200" dirty="0">
                <a:solidFill>
                  <a:schemeClr val="accent5"/>
                </a:solidFill>
                <a:latin typeface="Times New Roman"/>
                <a:ea typeface="Times New Roman"/>
                <a:cs typeface="Simplified Arabic"/>
              </a:rPr>
              <a:t>.</a:t>
            </a:r>
            <a:endParaRPr lang="en-US" sz="4200" dirty="0">
              <a:solidFill>
                <a:schemeClr val="accent5"/>
              </a:solidFill>
              <a:latin typeface="Times New Roman"/>
              <a:ea typeface="Times New Roman"/>
              <a:cs typeface="Traditional Arabic"/>
            </a:endParaRPr>
          </a:p>
          <a:p>
            <a:pPr algn="just" rtl="1">
              <a:spcBef>
                <a:spcPts val="500"/>
              </a:spcBef>
              <a:spcAft>
                <a:spcPts val="500"/>
              </a:spcAft>
            </a:pPr>
            <a:r>
              <a:rPr lang="ar-IQ" sz="4200" dirty="0">
                <a:solidFill>
                  <a:schemeClr val="accent5"/>
                </a:solidFill>
                <a:latin typeface="Times New Roman"/>
                <a:ea typeface="Times New Roman"/>
                <a:cs typeface="Simplified Arabic"/>
              </a:rPr>
              <a:t>تعد الانظمة البيئية بقدرتها على ادامة نفسها وعلى تنظميها لذا فان علم السيطرة ذو اهمية تطبيقية في علم البيئة ، وخاصة ان الانسان يميل بشكل متزايد لتمزيق التوازن الطبيعي من خلال تعويض الاليات الصناعية بدلا من الطبيعية.</a:t>
            </a:r>
            <a:endParaRPr lang="en-US" sz="4200" dirty="0">
              <a:solidFill>
                <a:schemeClr val="accent5"/>
              </a:solidFill>
              <a:latin typeface="Times New Roman"/>
              <a:ea typeface="Times New Roman"/>
              <a:cs typeface="Traditional Arabic"/>
            </a:endParaRPr>
          </a:p>
          <a:p>
            <a:pPr algn="just" rtl="1">
              <a:spcBef>
                <a:spcPts val="500"/>
              </a:spcBef>
              <a:spcAft>
                <a:spcPts val="500"/>
              </a:spcAft>
            </a:pPr>
            <a:r>
              <a:rPr lang="ar-IQ" sz="4200" b="1" dirty="0">
                <a:solidFill>
                  <a:schemeClr val="accent5"/>
                </a:solidFill>
                <a:latin typeface="Times New Roman"/>
                <a:ea typeface="Times New Roman"/>
                <a:cs typeface="Simplified Arabic"/>
              </a:rPr>
              <a:t>والتوازن الطبيعي للبيئة</a:t>
            </a:r>
            <a:r>
              <a:rPr lang="ar-IQ" sz="4200" dirty="0">
                <a:solidFill>
                  <a:schemeClr val="accent5"/>
                </a:solidFill>
                <a:latin typeface="Times New Roman"/>
                <a:ea typeface="Times New Roman"/>
                <a:cs typeface="Simplified Arabic"/>
              </a:rPr>
              <a:t>: هو التعبير الذي ينطبق عموما على ميل الانظمة الحياتية لمقاومة التغير وتبقى في حالة متوازنة وان </a:t>
            </a:r>
            <a:r>
              <a:rPr lang="ar-SA" sz="4200" dirty="0">
                <a:solidFill>
                  <a:schemeClr val="accent5"/>
                </a:solidFill>
                <a:latin typeface="Times New Roman"/>
                <a:ea typeface="Times New Roman"/>
                <a:cs typeface="Simplified Arabic"/>
              </a:rPr>
              <a:t>اي </a:t>
            </a:r>
            <a:r>
              <a:rPr lang="ar-IQ" sz="4200" dirty="0">
                <a:solidFill>
                  <a:schemeClr val="accent5"/>
                </a:solidFill>
                <a:latin typeface="Times New Roman"/>
                <a:ea typeface="Times New Roman"/>
                <a:cs typeface="Simplified Arabic"/>
              </a:rPr>
              <a:t>اخلال في التوازن الطبيعي </a:t>
            </a:r>
            <a:r>
              <a:rPr lang="ar-IQ" sz="4200" dirty="0" err="1">
                <a:solidFill>
                  <a:schemeClr val="accent5"/>
                </a:solidFill>
                <a:latin typeface="Times New Roman"/>
                <a:ea typeface="Times New Roman"/>
                <a:cs typeface="Simplified Arabic"/>
              </a:rPr>
              <a:t>لاي</a:t>
            </a:r>
            <a:r>
              <a:rPr lang="ar-IQ" sz="4200" dirty="0">
                <a:solidFill>
                  <a:schemeClr val="accent5"/>
                </a:solidFill>
                <a:latin typeface="Times New Roman"/>
                <a:ea typeface="Times New Roman"/>
                <a:cs typeface="Simplified Arabic"/>
              </a:rPr>
              <a:t> نظام بيئي يعد نوعا من انواع التلوث مما يدل ان التوازن البيئي ذو اهمية لاستقرار مكونات ذلك النظام البيئي</a:t>
            </a:r>
            <a:r>
              <a:rPr lang="ar-SA" sz="4200" dirty="0">
                <a:solidFill>
                  <a:schemeClr val="accent5"/>
                </a:solidFill>
                <a:latin typeface="Times New Roman"/>
                <a:ea typeface="Times New Roman"/>
                <a:cs typeface="Simplified Arabic"/>
              </a:rPr>
              <a:t>.</a:t>
            </a:r>
            <a:endParaRPr lang="en-US" sz="4200" dirty="0">
              <a:solidFill>
                <a:schemeClr val="accent5"/>
              </a:solidFill>
              <a:latin typeface="Times New Roman"/>
              <a:ea typeface="Times New Roman"/>
              <a:cs typeface="Traditional Arabic"/>
            </a:endParaRPr>
          </a:p>
          <a:p>
            <a:pPr algn="just" rtl="1">
              <a:spcBef>
                <a:spcPts val="500"/>
              </a:spcBef>
              <a:spcAft>
                <a:spcPts val="500"/>
              </a:spcAft>
            </a:pPr>
            <a:r>
              <a:rPr lang="ar-SA" sz="4200" dirty="0">
                <a:solidFill>
                  <a:schemeClr val="accent5"/>
                </a:solidFill>
                <a:latin typeface="Times New Roman"/>
                <a:ea typeface="Times New Roman"/>
                <a:cs typeface="Simplified Arabic"/>
              </a:rPr>
              <a:t>ومن هذه التحولات في النظام البيئي هي :</a:t>
            </a:r>
            <a:endParaRPr lang="en-US" sz="42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SA" sz="4200" dirty="0">
                <a:solidFill>
                  <a:schemeClr val="accent5"/>
                </a:solidFill>
                <a:latin typeface="Times New Roman"/>
                <a:ea typeface="Times New Roman"/>
                <a:cs typeface="Simplified Arabic"/>
              </a:rPr>
              <a:t>(1) التحويل (</a:t>
            </a:r>
            <a:r>
              <a:rPr lang="en-US" sz="4200" dirty="0">
                <a:solidFill>
                  <a:schemeClr val="accent5"/>
                </a:solidFill>
                <a:latin typeface="Simplified Arabic"/>
                <a:ea typeface="Times New Roman"/>
                <a:cs typeface="Traditional Arabic"/>
              </a:rPr>
              <a:t>Deflection</a:t>
            </a:r>
            <a:r>
              <a:rPr lang="ar-IQ" sz="4200" dirty="0">
                <a:solidFill>
                  <a:schemeClr val="accent5"/>
                </a:solidFill>
                <a:latin typeface="Times New Roman"/>
                <a:ea typeface="Times New Roman"/>
                <a:cs typeface="Simplified Arabic"/>
              </a:rPr>
              <a:t>)</a:t>
            </a:r>
            <a:r>
              <a:rPr lang="ar-SA" sz="4200" dirty="0">
                <a:solidFill>
                  <a:schemeClr val="accent5"/>
                </a:solidFill>
                <a:latin typeface="Times New Roman"/>
                <a:ea typeface="Times New Roman"/>
                <a:cs typeface="Simplified Arabic"/>
              </a:rPr>
              <a:t>مثل تحويل الغابات الى اراضي زراعية.</a:t>
            </a:r>
            <a:endParaRPr lang="en-US" sz="42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SA" sz="4200" dirty="0">
                <a:solidFill>
                  <a:schemeClr val="accent5"/>
                </a:solidFill>
                <a:latin typeface="Times New Roman"/>
                <a:ea typeface="Times New Roman"/>
                <a:cs typeface="Simplified Arabic"/>
              </a:rPr>
              <a:t>(2)</a:t>
            </a:r>
            <a:r>
              <a:rPr lang="ar-SA" sz="4200" dirty="0">
                <a:solidFill>
                  <a:schemeClr val="accent5"/>
                </a:solidFill>
                <a:latin typeface="Times New Roman"/>
                <a:ea typeface="Times New Roman"/>
                <a:cs typeface="Traditional Arabic"/>
              </a:rPr>
              <a:t> </a:t>
            </a:r>
            <a:r>
              <a:rPr lang="ar-SA" sz="4200" dirty="0">
                <a:solidFill>
                  <a:schemeClr val="accent5"/>
                </a:solidFill>
                <a:latin typeface="Times New Roman"/>
                <a:ea typeface="Times New Roman"/>
                <a:cs typeface="Simplified Arabic"/>
              </a:rPr>
              <a:t>التبسيط(</a:t>
            </a:r>
            <a:r>
              <a:rPr lang="en-US" sz="4200" dirty="0">
                <a:solidFill>
                  <a:schemeClr val="accent5"/>
                </a:solidFill>
                <a:latin typeface="Simplified Arabic"/>
                <a:ea typeface="Times New Roman"/>
                <a:cs typeface="Traditional Arabic"/>
              </a:rPr>
              <a:t>Simplification</a:t>
            </a:r>
            <a:r>
              <a:rPr lang="ar-SA" sz="4200" dirty="0">
                <a:solidFill>
                  <a:schemeClr val="accent5"/>
                </a:solidFill>
                <a:latin typeface="Times New Roman"/>
                <a:ea typeface="Times New Roman"/>
                <a:cs typeface="Simplified Arabic"/>
              </a:rPr>
              <a:t>) مثل تضاؤل عدد الكثير من الحيوانات نتيجة للصيد.</a:t>
            </a:r>
            <a:endParaRPr lang="en-US" sz="42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SA" sz="4200" dirty="0">
                <a:solidFill>
                  <a:schemeClr val="accent5"/>
                </a:solidFill>
                <a:latin typeface="Times New Roman"/>
                <a:ea typeface="Times New Roman"/>
                <a:cs typeface="Simplified Arabic"/>
              </a:rPr>
              <a:t>(3)</a:t>
            </a:r>
            <a:r>
              <a:rPr lang="ar-SA" sz="4200" dirty="0">
                <a:solidFill>
                  <a:schemeClr val="accent5"/>
                </a:solidFill>
                <a:latin typeface="Times New Roman"/>
                <a:ea typeface="Times New Roman"/>
                <a:cs typeface="Traditional Arabic"/>
              </a:rPr>
              <a:t> </a:t>
            </a:r>
            <a:r>
              <a:rPr lang="ar-SA" sz="4200" dirty="0">
                <a:solidFill>
                  <a:schemeClr val="accent5"/>
                </a:solidFill>
                <a:latin typeface="Times New Roman"/>
                <a:ea typeface="Times New Roman"/>
                <a:cs typeface="Simplified Arabic"/>
              </a:rPr>
              <a:t>الازالة أو الفقدان (</a:t>
            </a:r>
            <a:r>
              <a:rPr lang="en-US" sz="4200" dirty="0">
                <a:solidFill>
                  <a:schemeClr val="accent5"/>
                </a:solidFill>
                <a:latin typeface="Simplified Arabic"/>
                <a:ea typeface="Times New Roman"/>
                <a:cs typeface="Traditional Arabic"/>
              </a:rPr>
              <a:t>Obliteration</a:t>
            </a:r>
            <a:r>
              <a:rPr lang="ar-SA" sz="4200" dirty="0">
                <a:solidFill>
                  <a:schemeClr val="accent5"/>
                </a:solidFill>
                <a:latin typeface="Times New Roman"/>
                <a:ea typeface="Times New Roman"/>
                <a:cs typeface="Simplified Arabic"/>
              </a:rPr>
              <a:t>) مثل فقدان نوع معين من الاسماك نتيجة تغير درجة الحموضة أو </a:t>
            </a:r>
            <a:r>
              <a:rPr lang="en-US" sz="4200" dirty="0">
                <a:solidFill>
                  <a:schemeClr val="accent5"/>
                </a:solidFill>
                <a:latin typeface="Simplified Arabic"/>
                <a:ea typeface="Times New Roman"/>
                <a:cs typeface="Traditional Arabic"/>
              </a:rPr>
              <a:t>pH)</a:t>
            </a:r>
            <a:r>
              <a:rPr lang="ar-IQ" sz="4200" dirty="0">
                <a:solidFill>
                  <a:schemeClr val="accent5"/>
                </a:solidFill>
                <a:latin typeface="Times New Roman"/>
                <a:ea typeface="Times New Roman"/>
                <a:cs typeface="Simplified Arabic"/>
              </a:rPr>
              <a:t>) </a:t>
            </a:r>
            <a:r>
              <a:rPr lang="ar-SA" sz="4200" dirty="0">
                <a:solidFill>
                  <a:schemeClr val="accent5"/>
                </a:solidFill>
                <a:latin typeface="Times New Roman"/>
                <a:ea typeface="Times New Roman"/>
                <a:cs typeface="Simplified Arabic"/>
              </a:rPr>
              <a:t>للوسط المائي الذي تعيش فيه. </a:t>
            </a:r>
            <a:endParaRPr lang="en-US" sz="42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SA" sz="4200" dirty="0">
                <a:solidFill>
                  <a:schemeClr val="accent5"/>
                </a:solidFill>
                <a:latin typeface="Times New Roman"/>
                <a:ea typeface="Times New Roman"/>
                <a:cs typeface="Simplified Arabic"/>
              </a:rPr>
              <a:t>(4) التدجين(</a:t>
            </a:r>
            <a:r>
              <a:rPr lang="en-US" sz="4200" dirty="0">
                <a:solidFill>
                  <a:schemeClr val="accent5"/>
                </a:solidFill>
                <a:latin typeface="Simplified Arabic"/>
                <a:ea typeface="Times New Roman"/>
                <a:cs typeface="Traditional Arabic"/>
              </a:rPr>
              <a:t>Domestication</a:t>
            </a:r>
            <a:r>
              <a:rPr lang="ar-SA" sz="4200" dirty="0">
                <a:solidFill>
                  <a:schemeClr val="accent5"/>
                </a:solidFill>
                <a:latin typeface="Times New Roman"/>
                <a:ea typeface="Times New Roman"/>
                <a:cs typeface="Simplified Arabic"/>
              </a:rPr>
              <a:t>) مثل تدجين الحيوانات الاليفة والاستفادة من منتجاتها. </a:t>
            </a:r>
            <a:endParaRPr lang="en-US" sz="4200" dirty="0">
              <a:solidFill>
                <a:schemeClr val="accent5"/>
              </a:solidFill>
              <a:latin typeface="Times New Roman"/>
              <a:ea typeface="Times New Roman"/>
              <a:cs typeface="Traditional Arabic"/>
            </a:endParaRPr>
          </a:p>
          <a:p>
            <a:pPr marL="0" indent="0" algn="just" rtl="1">
              <a:spcBef>
                <a:spcPts val="500"/>
              </a:spcBef>
              <a:spcAft>
                <a:spcPts val="500"/>
              </a:spcAft>
              <a:buNone/>
            </a:pPr>
            <a:r>
              <a:rPr lang="ar-SA" sz="4200" dirty="0">
                <a:solidFill>
                  <a:schemeClr val="accent5"/>
                </a:solidFill>
                <a:latin typeface="Times New Roman"/>
                <a:ea typeface="Times New Roman"/>
                <a:cs typeface="Simplified Arabic"/>
              </a:rPr>
              <a:t>(5) التنويع(</a:t>
            </a:r>
            <a:r>
              <a:rPr lang="en-US" sz="4200" dirty="0">
                <a:solidFill>
                  <a:schemeClr val="accent5"/>
                </a:solidFill>
                <a:latin typeface="Simplified Arabic"/>
                <a:ea typeface="Times New Roman"/>
                <a:cs typeface="Traditional Arabic"/>
              </a:rPr>
              <a:t>Diversification</a:t>
            </a:r>
            <a:r>
              <a:rPr lang="ar-SA" sz="4200" dirty="0">
                <a:solidFill>
                  <a:schemeClr val="accent5"/>
                </a:solidFill>
                <a:latin typeface="Times New Roman"/>
                <a:ea typeface="Times New Roman"/>
                <a:cs typeface="Simplified Arabic"/>
              </a:rPr>
              <a:t>) مثل التعديل الوراثي من اجل خلق اجيال مختلفة وراثيا</a:t>
            </a:r>
            <a:r>
              <a:rPr lang="ar-SA" sz="4200" dirty="0" smtClean="0">
                <a:solidFill>
                  <a:schemeClr val="accent5"/>
                </a:solidFill>
                <a:latin typeface="Times New Roman"/>
                <a:ea typeface="Times New Roman"/>
                <a:cs typeface="Simplified Arabic"/>
              </a:rPr>
              <a:t>".</a:t>
            </a:r>
            <a:endParaRPr lang="en-US" sz="4200" dirty="0">
              <a:solidFill>
                <a:schemeClr val="accent5"/>
              </a:solidFill>
              <a:latin typeface="Times New Roman"/>
              <a:ea typeface="Times New Roman"/>
              <a:cs typeface="Traditional Arabic"/>
            </a:endParaRPr>
          </a:p>
        </p:txBody>
      </p:sp>
    </p:spTree>
    <p:extLst>
      <p:ext uri="{BB962C8B-B14F-4D97-AF65-F5344CB8AC3E}">
        <p14:creationId xmlns:p14="http://schemas.microsoft.com/office/powerpoint/2010/main" val="5855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92371" y="410307"/>
            <a:ext cx="11242430" cy="6002215"/>
          </a:xfrm>
        </p:spPr>
        <p:txBody>
          <a:bodyPr>
            <a:normAutofit/>
          </a:bodyPr>
          <a:lstStyle/>
          <a:p>
            <a:pPr lvl="0" algn="just" rtl="1">
              <a:lnSpc>
                <a:spcPct val="100000"/>
              </a:lnSpc>
              <a:spcBef>
                <a:spcPts val="0"/>
              </a:spcBef>
            </a:pPr>
            <a:r>
              <a:rPr lang="ar-SA" sz="2400" dirty="0" smtClean="0">
                <a:solidFill>
                  <a:schemeClr val="accent5"/>
                </a:solidFill>
                <a:ea typeface="Times New Roman"/>
                <a:cs typeface="+mn-cs"/>
              </a:rPr>
              <a:t>ان مكونات </a:t>
            </a:r>
            <a:r>
              <a:rPr lang="ar-SA" sz="2400" b="1" dirty="0" smtClean="0">
                <a:solidFill>
                  <a:schemeClr val="accent5"/>
                </a:solidFill>
                <a:ea typeface="Times New Roman"/>
                <a:cs typeface="+mn-cs"/>
              </a:rPr>
              <a:t>التوازن البيئي </a:t>
            </a:r>
            <a:r>
              <a:rPr lang="ar-SA" sz="2400" dirty="0" smtClean="0">
                <a:solidFill>
                  <a:schemeClr val="accent5"/>
                </a:solidFill>
                <a:latin typeface="Times New Roman"/>
                <a:ea typeface="Times New Roman"/>
                <a:cs typeface="+mn-cs"/>
              </a:rPr>
              <a:t>هي العلاقة متكاملة بين جميع عناصر البيئة فأشعة الشمس والنبات والحيوان و البلد والإنسان وبعض مكونات الغلاف الغازي في </a:t>
            </a:r>
            <a:r>
              <a:rPr lang="ar-SA" sz="2400" dirty="0" err="1" smtClean="0">
                <a:solidFill>
                  <a:schemeClr val="accent5"/>
                </a:solidFill>
                <a:latin typeface="Times New Roman"/>
                <a:ea typeface="Times New Roman"/>
                <a:cs typeface="+mn-cs"/>
              </a:rPr>
              <a:t>إتزان</a:t>
            </a:r>
            <a:r>
              <a:rPr lang="ar-SA" sz="2400" dirty="0" smtClean="0">
                <a:solidFill>
                  <a:schemeClr val="accent5"/>
                </a:solidFill>
                <a:latin typeface="Times New Roman"/>
                <a:ea typeface="Times New Roman"/>
                <a:cs typeface="+mn-cs"/>
              </a:rPr>
              <a:t> مستمر ، ومن هنا لا بد من الحديث عن بعض الدورات لبعض المواد حيث تدخل وتسري في المكونات الحياتية والطبيعية ثم ما تلبث أن تعود إلى شكلها الأصلي</a:t>
            </a:r>
            <a:r>
              <a:rPr lang="en-GB" sz="2400" dirty="0" smtClean="0">
                <a:solidFill>
                  <a:schemeClr val="accent5"/>
                </a:solidFill>
                <a:latin typeface="Times New Roman"/>
                <a:ea typeface="Times New Roman"/>
                <a:cs typeface="+mn-cs"/>
              </a:rPr>
              <a:t> .</a:t>
            </a:r>
            <a:r>
              <a:rPr lang="ar-SA" sz="2400" dirty="0" smtClean="0">
                <a:solidFill>
                  <a:schemeClr val="accent5"/>
                </a:solidFill>
                <a:latin typeface="Times New Roman"/>
                <a:ea typeface="Times New Roman"/>
                <a:cs typeface="+mn-cs"/>
              </a:rPr>
              <a:t>وللمحافظة على تعريف التوازن البيئي يجب المحافظة على العلاقة بين مكونات البيئة حيث هناك علاقة وثيقة بين العناصر الطبيعية والحياتية الموجودة حول وداخل سطح الكرة الأرضية مكوناتها المختلفة ، تبرز من خلال علاقات وارتباطات وظيفية معقدة ترتبط جميعها بما يسمى</a:t>
            </a:r>
            <a:r>
              <a:rPr lang="en-GB" sz="2400" dirty="0" smtClean="0">
                <a:solidFill>
                  <a:schemeClr val="accent5"/>
                </a:solidFill>
                <a:latin typeface="Times New Roman"/>
                <a:ea typeface="Times New Roman"/>
                <a:cs typeface="+mn-cs"/>
              </a:rPr>
              <a:t> </a:t>
            </a:r>
            <a:r>
              <a:rPr lang="ar-SA" sz="2400" b="1" u="sng" dirty="0" smtClean="0">
                <a:solidFill>
                  <a:schemeClr val="accent5"/>
                </a:solidFill>
                <a:latin typeface="Simplified Arabic"/>
                <a:ea typeface="Times New Roman"/>
                <a:cs typeface="+mn-cs"/>
                <a:hlinkClick r:id="rId2" tooltip="نظام بيئي"/>
              </a:rPr>
              <a:t>بالنظام البيئي</a:t>
            </a:r>
            <a:r>
              <a:rPr lang="en-GB" sz="2400" dirty="0" smtClean="0">
                <a:solidFill>
                  <a:schemeClr val="accent5"/>
                </a:solidFill>
                <a:latin typeface="Times New Roman"/>
                <a:ea typeface="Times New Roman"/>
                <a:cs typeface="+mn-cs"/>
              </a:rPr>
              <a:t> </a:t>
            </a:r>
            <a:r>
              <a:rPr lang="ar-SA" sz="2400" dirty="0" smtClean="0">
                <a:solidFill>
                  <a:schemeClr val="accent5"/>
                </a:solidFill>
                <a:latin typeface="Times New Roman"/>
                <a:ea typeface="Times New Roman"/>
                <a:cs typeface="+mn-cs"/>
              </a:rPr>
              <a:t>، فيعرف على أنه التفاعل المنظم والمستمر بين عناصر البيئة الحية وغير الحية، وما يولده هذا التفاعل من توازن بين عناصر البيئة ، أما </a:t>
            </a:r>
            <a:r>
              <a:rPr lang="ar-SA" sz="2400" b="1" dirty="0" smtClean="0">
                <a:solidFill>
                  <a:schemeClr val="accent5"/>
                </a:solidFill>
                <a:latin typeface="Times New Roman"/>
                <a:ea typeface="Times New Roman"/>
                <a:cs typeface="+mn-cs"/>
              </a:rPr>
              <a:t>التوازن البيئي</a:t>
            </a:r>
            <a:r>
              <a:rPr lang="ar-SA" sz="2400" dirty="0" smtClean="0">
                <a:solidFill>
                  <a:schemeClr val="accent5"/>
                </a:solidFill>
                <a:latin typeface="Times New Roman"/>
                <a:ea typeface="Times New Roman"/>
                <a:cs typeface="+mn-cs"/>
              </a:rPr>
              <a:t> فمعناه قدرة البيئة الطبيعية على إعالة الحياة على سطح الأرض دون مشكلات أو مخاطر تمس الحياة </a:t>
            </a:r>
            <a:r>
              <a:rPr lang="ar-SA" sz="2400" dirty="0" smtClean="0">
                <a:solidFill>
                  <a:schemeClr val="accent5"/>
                </a:solidFill>
                <a:ea typeface="Times New Roman"/>
                <a:cs typeface="+mn-cs"/>
              </a:rPr>
              <a:t>البشرية، ولعل التوازن البيئي على سطح الكرة الأرضية ما هو إلا جزء من التوازن الدقيق في نظام الكون ، وهذا يعني أن عناصر البيئة تحافظ على وجودها ونسبها كما أوجدها الله ، ولكن الإنسان بلغ في تأثيره على بيئته مراحل تنذر بالخطر ، إذ</a:t>
            </a:r>
            <a:r>
              <a:rPr lang="ar-IQ" sz="2400" dirty="0" smtClean="0">
                <a:solidFill>
                  <a:schemeClr val="accent5"/>
                </a:solidFill>
                <a:ea typeface="Times New Roman"/>
                <a:cs typeface="+mn-cs"/>
              </a:rPr>
              <a:t/>
            </a:r>
            <a:br>
              <a:rPr lang="ar-IQ" sz="2400" dirty="0" smtClean="0">
                <a:solidFill>
                  <a:schemeClr val="accent5"/>
                </a:solidFill>
                <a:ea typeface="Times New Roman"/>
                <a:cs typeface="+mn-cs"/>
              </a:rPr>
            </a:br>
            <a:r>
              <a:rPr lang="ar-IQ" sz="2400" dirty="0" smtClean="0">
                <a:solidFill>
                  <a:schemeClr val="accent5"/>
                </a:solidFill>
                <a:ea typeface="Times New Roman"/>
                <a:cs typeface="+mn-cs"/>
              </a:rPr>
              <a:t> </a:t>
            </a:r>
            <a:r>
              <a:rPr lang="ar-SA" sz="2400" dirty="0" smtClean="0">
                <a:solidFill>
                  <a:schemeClr val="accent5"/>
                </a:solidFill>
                <a:ea typeface="Times New Roman"/>
                <a:cs typeface="+mn-cs"/>
              </a:rPr>
              <a:t>تجاوز في بعض الأحوال</a:t>
            </a:r>
            <a:r>
              <a:rPr lang="ar-IQ" sz="2400" dirty="0" smtClean="0">
                <a:solidFill>
                  <a:schemeClr val="accent5"/>
                </a:solidFill>
                <a:ea typeface="Times New Roman"/>
                <a:cs typeface="+mn-cs"/>
              </a:rPr>
              <a:t> </a:t>
            </a:r>
            <a:r>
              <a:rPr lang="ar-SA" sz="2400" dirty="0" smtClean="0">
                <a:solidFill>
                  <a:schemeClr val="accent5"/>
                </a:solidFill>
                <a:ea typeface="Times New Roman"/>
                <a:cs typeface="+mn-cs"/>
              </a:rPr>
              <a:t>قدرة النظام</a:t>
            </a:r>
            <a:r>
              <a:rPr lang="ar-IQ" sz="2400" dirty="0" smtClean="0">
                <a:solidFill>
                  <a:schemeClr val="accent5"/>
                </a:solidFill>
                <a:ea typeface="Times New Roman"/>
                <a:cs typeface="+mn-cs"/>
              </a:rPr>
              <a:t> </a:t>
            </a:r>
            <a:r>
              <a:rPr lang="ar-SA" sz="2400" dirty="0" smtClean="0">
                <a:solidFill>
                  <a:schemeClr val="accent5"/>
                </a:solidFill>
                <a:latin typeface="Times New Roman"/>
                <a:ea typeface="Times New Roman"/>
                <a:cs typeface="+mn-cs"/>
              </a:rPr>
              <a:t>البيئي </a:t>
            </a:r>
            <a:r>
              <a:rPr lang="ar-SA" sz="2400" dirty="0">
                <a:solidFill>
                  <a:schemeClr val="accent5"/>
                </a:solidFill>
                <a:latin typeface="Times New Roman"/>
                <a:ea typeface="Times New Roman"/>
                <a:cs typeface="+mn-cs"/>
              </a:rPr>
              <a:t>الطبيعي على احتمال هذه التغيرات ، وإحداث </a:t>
            </a:r>
            <a:r>
              <a:rPr lang="ar-SA" sz="2400" dirty="0" smtClean="0">
                <a:solidFill>
                  <a:schemeClr val="accent5"/>
                </a:solidFill>
                <a:latin typeface="Times New Roman"/>
                <a:ea typeface="Times New Roman"/>
                <a:cs typeface="+mn-cs"/>
              </a:rPr>
              <a:t>اختلالات </a:t>
            </a:r>
            <a:r>
              <a:rPr lang="ar-SA" sz="2400" dirty="0">
                <a:solidFill>
                  <a:schemeClr val="accent5"/>
                </a:solidFill>
                <a:latin typeface="Times New Roman"/>
                <a:ea typeface="Times New Roman"/>
                <a:cs typeface="+mn-cs"/>
              </a:rPr>
              <a:t>بيئية تكاد تهدد حياة الإنسان وبقائه على سطح الأرض</a:t>
            </a:r>
            <a:r>
              <a:rPr lang="en-GB" sz="2400" dirty="0" smtClean="0">
                <a:solidFill>
                  <a:schemeClr val="accent5"/>
                </a:solidFill>
                <a:latin typeface="Simplified Arabic"/>
                <a:ea typeface="Times New Roman"/>
                <a:cs typeface="+mn-cs"/>
              </a:rPr>
              <a:t>.</a:t>
            </a:r>
            <a:r>
              <a:rPr lang="ar-IQ" sz="2400" dirty="0" smtClean="0">
                <a:solidFill>
                  <a:schemeClr val="accent5"/>
                </a:solidFill>
                <a:latin typeface="Simplified Arabic"/>
                <a:ea typeface="Times New Roman"/>
                <a:cs typeface="+mn-cs"/>
              </a:rPr>
              <a:t>                                    </a:t>
            </a:r>
            <a:r>
              <a:rPr lang="en-US" sz="2400" dirty="0" smtClean="0">
                <a:solidFill>
                  <a:schemeClr val="accent5"/>
                </a:solidFill>
                <a:latin typeface="Simplified Arabic"/>
                <a:ea typeface="Times New Roman"/>
                <a:cs typeface="+mn-cs"/>
              </a:rPr>
              <a:t>                     </a:t>
            </a:r>
            <a:r>
              <a:rPr lang="en-US" sz="2400" dirty="0" smtClean="0">
                <a:solidFill>
                  <a:schemeClr val="accent5"/>
                </a:solidFill>
                <a:latin typeface="Times New Roman"/>
                <a:ea typeface="Times New Roman"/>
                <a:cs typeface="+mn-cs"/>
              </a:rPr>
              <a:t/>
            </a:r>
            <a:br>
              <a:rPr lang="en-US" sz="2400" dirty="0" smtClean="0">
                <a:solidFill>
                  <a:schemeClr val="accent5"/>
                </a:solidFill>
                <a:latin typeface="Times New Roman"/>
                <a:ea typeface="Times New Roman"/>
                <a:cs typeface="+mn-cs"/>
              </a:rPr>
            </a:br>
            <a:r>
              <a:rPr lang="en-US" sz="4000" dirty="0" smtClean="0">
                <a:cs typeface="+mn-cs"/>
              </a:rPr>
              <a:t/>
            </a:r>
            <a:br>
              <a:rPr lang="en-US" sz="4000" dirty="0" smtClean="0">
                <a:cs typeface="+mn-cs"/>
              </a:rPr>
            </a:br>
            <a:endParaRPr lang="en-US" sz="4000" b="1" u="sng" dirty="0">
              <a:latin typeface="Arial Black" pitchFamily="34" charset="0"/>
              <a:cs typeface="+mn-cs"/>
            </a:endParaRPr>
          </a:p>
        </p:txBody>
      </p:sp>
    </p:spTree>
    <p:extLst>
      <p:ext uri="{BB962C8B-B14F-4D97-AF65-F5344CB8AC3E}">
        <p14:creationId xmlns:p14="http://schemas.microsoft.com/office/powerpoint/2010/main" val="1610715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231366"/>
            <a:ext cx="11195538" cy="6370975"/>
          </a:xfrm>
          <a:prstGeom prst="rect">
            <a:avLst/>
          </a:prstGeom>
        </p:spPr>
        <p:txBody>
          <a:bodyPr wrap="square">
            <a:spAutoFit/>
          </a:bodyPr>
          <a:lstStyle/>
          <a:p>
            <a:pPr algn="just" rtl="1">
              <a:spcBef>
                <a:spcPts val="500"/>
              </a:spcBef>
              <a:spcAft>
                <a:spcPts val="500"/>
              </a:spcAft>
            </a:pPr>
            <a:r>
              <a:rPr lang="ar-SA" sz="2400" dirty="0" smtClean="0">
                <a:solidFill>
                  <a:schemeClr val="accent5"/>
                </a:solidFill>
                <a:latin typeface="Times New Roman"/>
                <a:ea typeface="Times New Roman"/>
                <a:cs typeface="Simplified Arabic"/>
              </a:rPr>
              <a:t>ولذلك يقصد بالإخلال في التوازن الطبيعي  هو التغيرات المفاجئة او المتأثرة بإحدى العوامل او اكثر من المكونات الحية او الغير حية. ان التوازن بين الكائنات الحية والبيئة يمكن الابقاء عليه ايضاً بعوامل تقاوم التبدل في النظام ككل ، وايجاد آليات السيطرة العاملة على </a:t>
            </a:r>
            <a:r>
              <a:rPr lang="ar-IQ" sz="2400" dirty="0" smtClean="0">
                <a:solidFill>
                  <a:schemeClr val="accent5"/>
                </a:solidFill>
                <a:latin typeface="Times New Roman"/>
                <a:ea typeface="Times New Roman"/>
                <a:cs typeface="Simplified Arabic"/>
              </a:rPr>
              <a:t>المس</a:t>
            </a:r>
            <a:r>
              <a:rPr lang="ar-SA" sz="2400" dirty="0" smtClean="0">
                <a:solidFill>
                  <a:schemeClr val="accent5"/>
                </a:solidFill>
                <a:latin typeface="Times New Roman"/>
                <a:ea typeface="Times New Roman"/>
                <a:cs typeface="Simplified Arabic"/>
              </a:rPr>
              <a:t>تو</a:t>
            </a:r>
            <a:r>
              <a:rPr lang="ar-IQ" sz="2400" dirty="0" smtClean="0">
                <a:solidFill>
                  <a:schemeClr val="accent5"/>
                </a:solidFill>
                <a:latin typeface="Times New Roman"/>
                <a:ea typeface="Times New Roman"/>
                <a:cs typeface="Simplified Arabic"/>
              </a:rPr>
              <a:t>ى</a:t>
            </a:r>
            <a:r>
              <a:rPr lang="ar-SA" sz="2400" dirty="0" smtClean="0">
                <a:solidFill>
                  <a:schemeClr val="accent5"/>
                </a:solidFill>
                <a:latin typeface="Times New Roman"/>
                <a:ea typeface="Times New Roman"/>
                <a:cs typeface="Simplified Arabic"/>
              </a:rPr>
              <a:t> البيئي التي تنظم خزن واطلاق المغذيات وانتاج المواد العضوية وتحليلها.</a:t>
            </a:r>
            <a:r>
              <a:rPr lang="ar-IQ" sz="2400" dirty="0" smtClean="0">
                <a:solidFill>
                  <a:schemeClr val="accent5"/>
                </a:solidFill>
                <a:latin typeface="Times New Roman"/>
                <a:ea typeface="Times New Roman"/>
                <a:cs typeface="Simplified Arabic"/>
              </a:rPr>
              <a:t> </a:t>
            </a:r>
            <a:r>
              <a:rPr lang="ar-SA" sz="2400" dirty="0" smtClean="0">
                <a:solidFill>
                  <a:schemeClr val="accent5"/>
                </a:solidFill>
                <a:latin typeface="Times New Roman"/>
                <a:ea typeface="Times New Roman"/>
                <a:cs typeface="Simplified Arabic"/>
              </a:rPr>
              <a:t>ان تفاعل الدورات الطبيعية للمادة وتدفقات الطاقة في الانظمة البيئية الواسعة تولد توازنا طبيعياً ذاتي التصحيح دون الحاجة الى سيطرة خارجية. للحديث عن أسباب اختلال التوازن البيئي لا بد من التعرف إلى مكونات النظام البيئي و هي العناصر غير الحية كالماء و الهواء و التربة و المعادن ، العناصر الحية المنتجة كالكائنات الحية النباتية و التي تصنع غذائها بنفسها من عناصر غير حية ، العناصر الحية المستهلكة كالحيوانات العشبية و اللاحمة و الإنسان ، المحللات و هي التي تقوم بتحليل المواد العضوية إلى مواد يسهل امتصاصها و تتضمن البكتيريا والفطريات. وان أسباب اختلال التوازن البيئي نابعة من تغير الظروف الطبيعية فعندما تصاب منطقة</a:t>
            </a:r>
            <a:r>
              <a:rPr lang="en-GB" sz="2400" dirty="0" smtClean="0">
                <a:solidFill>
                  <a:schemeClr val="accent5"/>
                </a:solidFill>
                <a:latin typeface="Times New Roman"/>
                <a:ea typeface="Times New Roman"/>
                <a:cs typeface="Simplified Arabic"/>
              </a:rPr>
              <a:t> </a:t>
            </a:r>
            <a:r>
              <a:rPr lang="ar-SA" sz="2400" u="sng" dirty="0" smtClean="0">
                <a:solidFill>
                  <a:schemeClr val="accent5"/>
                </a:solidFill>
                <a:latin typeface="Simplified Arabic"/>
                <a:ea typeface="Times New Roman"/>
                <a:cs typeface="Traditional Arabic"/>
                <a:hlinkClick r:id="rId2" tooltip="جفاف"/>
              </a:rPr>
              <a:t>بالجفاف</a:t>
            </a:r>
            <a:r>
              <a:rPr lang="en-GB" sz="2400" dirty="0" smtClean="0">
                <a:solidFill>
                  <a:schemeClr val="accent5"/>
                </a:solidFill>
                <a:latin typeface="Times New Roman"/>
                <a:ea typeface="Times New Roman"/>
                <a:cs typeface="Simplified Arabic"/>
              </a:rPr>
              <a:t> </a:t>
            </a:r>
            <a:r>
              <a:rPr lang="ar-SA" sz="2400" dirty="0" smtClean="0">
                <a:solidFill>
                  <a:schemeClr val="accent5"/>
                </a:solidFill>
                <a:latin typeface="Times New Roman"/>
                <a:ea typeface="Times New Roman"/>
                <a:cs typeface="Simplified Arabic"/>
              </a:rPr>
              <a:t>مثلا ، فإن التوازن البيئي يختل نتيجة لدمار الغطاء النباتي و ما يتبع ذلك من اثار ضارة على حيوانات البيئة و من أسباب اختلال التوازن البيئي إدخال كائن ما في بيئة جديدة حيث غزت الأرانب بأستراليا و تكاثرت بمعزل عن أعدائها الطبيعيين و أخلت بالتوازن البيئي من خلال قيامها بإتلاف الغابات حتى لم تعد تجد الغذاء لنفسها فهلكت وهلك معها عدد كبير من الكائنات الأخرى</a:t>
            </a:r>
            <a:r>
              <a:rPr lang="ar-IQ" sz="2400" dirty="0" smtClean="0">
                <a:solidFill>
                  <a:schemeClr val="accent5"/>
                </a:solidFill>
                <a:latin typeface="Times New Roman"/>
                <a:ea typeface="Times New Roman"/>
                <a:cs typeface="Simplified Arabic"/>
              </a:rPr>
              <a:t> </a:t>
            </a:r>
            <a:r>
              <a:rPr lang="ar-SA" sz="2400" dirty="0" smtClean="0">
                <a:solidFill>
                  <a:schemeClr val="accent5"/>
                </a:solidFill>
                <a:latin typeface="Times New Roman"/>
                <a:ea typeface="Times New Roman"/>
                <a:cs typeface="Simplified Arabic"/>
              </a:rPr>
              <a:t>.</a:t>
            </a:r>
            <a:r>
              <a:rPr lang="ar-IQ" sz="2400" dirty="0" smtClean="0">
                <a:solidFill>
                  <a:schemeClr val="accent5"/>
                </a:solidFill>
                <a:latin typeface="Times New Roman"/>
                <a:ea typeface="Times New Roman"/>
                <a:cs typeface="Simplified Arabic"/>
              </a:rPr>
              <a:t> </a:t>
            </a:r>
            <a:r>
              <a:rPr lang="ar-SA" sz="2400" dirty="0" smtClean="0">
                <a:solidFill>
                  <a:schemeClr val="accent5"/>
                </a:solidFill>
                <a:latin typeface="Times New Roman"/>
                <a:ea typeface="Times New Roman"/>
                <a:cs typeface="Simplified Arabic"/>
              </a:rPr>
              <a:t>وكذلك فان الانسان مرهون ببيئته بل ومرتبط بها ارتباطاً وثيقاً ومن هذا يفهم ان الانسان له تأثير واضح وفعَّال في تحوير فعل الانظمة والعمل على عدم استقرارها ، مما يتطلب ان نهتم في زيادة الوعي البيئي للإنسان كي لا يؤثر سلباً في النظام البيئي </a:t>
            </a:r>
            <a:r>
              <a:rPr lang="ar-SA" sz="2400" dirty="0" err="1" smtClean="0">
                <a:solidFill>
                  <a:schemeClr val="accent5"/>
                </a:solidFill>
                <a:latin typeface="Times New Roman"/>
                <a:ea typeface="Times New Roman"/>
                <a:cs typeface="Simplified Arabic"/>
              </a:rPr>
              <a:t>بالامكان</a:t>
            </a:r>
            <a:r>
              <a:rPr lang="ar-SA" sz="2400" dirty="0" smtClean="0">
                <a:solidFill>
                  <a:schemeClr val="accent5"/>
                </a:solidFill>
                <a:latin typeface="Times New Roman"/>
                <a:ea typeface="Times New Roman"/>
                <a:cs typeface="Simplified Arabic"/>
              </a:rPr>
              <a:t> تفهم العديد من مبادئ التوازن البيئي الطبيعي لتبادل الموارد بين الكائن الحي ومحيطه الذي يتواجد به وذلك من خلال عدد من الدورات سنذكرها بالتفصيل في الصفحة القادمة. </a:t>
            </a:r>
            <a:endParaRPr lang="en-US" sz="2400" dirty="0">
              <a:solidFill>
                <a:schemeClr val="accent5"/>
              </a:solidFill>
              <a:effectLst/>
              <a:latin typeface="Times New Roman"/>
              <a:ea typeface="Times New Roman"/>
              <a:cs typeface="Traditional Arabic"/>
            </a:endParaRPr>
          </a:p>
        </p:txBody>
      </p:sp>
    </p:spTree>
    <p:extLst>
      <p:ext uri="{BB962C8B-B14F-4D97-AF65-F5344CB8AC3E}">
        <p14:creationId xmlns:p14="http://schemas.microsoft.com/office/powerpoint/2010/main" val="686221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11016" y="188821"/>
            <a:ext cx="11441722" cy="28931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759325" algn="l"/>
              </a:tabLst>
            </a:pPr>
            <a:r>
              <a:rPr kumimoji="0" lang="ar-SA"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endParaRPr>
          </a:p>
          <a:p>
            <a:pPr lvl="0" algn="justLow" rtl="1" eaLnBrk="0" fontAlgn="base" hangingPunct="0">
              <a:spcBef>
                <a:spcPct val="0"/>
              </a:spcBef>
              <a:spcAft>
                <a:spcPct val="0"/>
              </a:spcAft>
              <a:tabLst>
                <a:tab pos="4759325" algn="l"/>
              </a:tabLst>
            </a:pPr>
            <a:r>
              <a:rPr lang="ar-SA" sz="2200" b="1" u="sng" dirty="0">
                <a:solidFill>
                  <a:prstClr val="black"/>
                </a:solidFill>
                <a:latin typeface="Simplified Arabic" pitchFamily="18" charset="-78"/>
                <a:ea typeface="Times New Roman" pitchFamily="18" charset="0"/>
                <a:cs typeface="Simplified Arabic" pitchFamily="18" charset="-78"/>
              </a:rPr>
              <a:t>(7-1) أنواع الدورات</a:t>
            </a:r>
            <a:r>
              <a:rPr lang="ar-SA" sz="2200" b="1" u="sng" dirty="0" smtClean="0">
                <a:solidFill>
                  <a:prstClr val="black"/>
                </a:solidFill>
                <a:latin typeface="Simplified Arabic" pitchFamily="18" charset="-78"/>
                <a:ea typeface="Times New Roman" pitchFamily="18" charset="0"/>
                <a:cs typeface="Simplified Arabic" pitchFamily="18" charset="-78"/>
              </a:rPr>
              <a:t>:-</a:t>
            </a:r>
            <a:endParaRPr lang="ar-IQ" sz="2200" b="1" u="sng" dirty="0" smtClean="0">
              <a:solidFill>
                <a:prstClr val="black"/>
              </a:solidFill>
              <a:latin typeface="Simplified Arabic" pitchFamily="18" charset="-78"/>
              <a:ea typeface="Times New Roman" pitchFamily="18" charset="0"/>
              <a:cs typeface="Simplified Arabic" pitchFamily="18" charset="-78"/>
            </a:endParaRPr>
          </a:p>
          <a:p>
            <a:pPr algn="r" rtl="1">
              <a:spcAft>
                <a:spcPts val="0"/>
              </a:spcAft>
            </a:pPr>
            <a:r>
              <a:rPr lang="ar-IQ" sz="2400" b="1" u="sng" dirty="0">
                <a:solidFill>
                  <a:srgbClr val="252525"/>
                </a:solidFill>
                <a:latin typeface="Times New Roman"/>
                <a:ea typeface="Times New Roman"/>
                <a:cs typeface="Simplified Arabic"/>
              </a:rPr>
              <a:t>أولا-دورة الماء ( </a:t>
            </a:r>
            <a:r>
              <a:rPr lang="en-GB" sz="2400" b="1" u="sng" dirty="0">
                <a:solidFill>
                  <a:srgbClr val="252525"/>
                </a:solidFill>
                <a:latin typeface="Simplified Arabic"/>
                <a:ea typeface="Times New Roman"/>
                <a:cs typeface="Simplified Arabic"/>
              </a:rPr>
              <a:t>Water Cycle or Hydrologic Cycle</a:t>
            </a:r>
            <a:r>
              <a:rPr lang="ar-IQ" sz="2400" b="1" u="sng" dirty="0">
                <a:solidFill>
                  <a:srgbClr val="252525"/>
                </a:solidFill>
                <a:latin typeface="Times New Roman"/>
                <a:ea typeface="Times New Roman"/>
                <a:cs typeface="Simplified Arabic"/>
              </a:rPr>
              <a:t>):-</a:t>
            </a:r>
            <a:endParaRPr lang="en-US" sz="2400" dirty="0">
              <a:latin typeface="Times New Roman"/>
              <a:ea typeface="Times New Roman"/>
              <a:cs typeface="Simplified Arabic"/>
            </a:endParaRPr>
          </a:p>
          <a:p>
            <a:pPr marL="285750" lvl="0" indent="-285750" algn="justLow" rtl="1" eaLnBrk="0" fontAlgn="base" hangingPunct="0">
              <a:spcBef>
                <a:spcPct val="0"/>
              </a:spcBef>
              <a:spcAft>
                <a:spcPct val="0"/>
              </a:spcAft>
              <a:buFont typeface="Arial" pitchFamily="34" charset="0"/>
              <a:buChar char="•"/>
              <a:tabLst>
                <a:tab pos="4759325" algn="l"/>
              </a:tabLst>
            </a:pPr>
            <a:r>
              <a:rPr lang="ar-IQ" sz="2000" b="1" dirty="0">
                <a:solidFill>
                  <a:srgbClr val="0070C0"/>
                </a:solidFill>
                <a:ea typeface="Times New Roman"/>
                <a:cs typeface="Simplified Arabic"/>
              </a:rPr>
              <a:t>التي تمتاز بدوران مركب الماء في الطبيعة.</a:t>
            </a:r>
            <a:endParaRPr kumimoji="0" lang="ar-IQ" sz="2000" b="1"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endParaRPr>
          </a:p>
          <a:p>
            <a:pPr marL="285750" marR="0" lvl="0" indent="-285750" algn="justLow" defTabSz="914400" rtl="1" eaLnBrk="0" fontAlgn="base" latinLnBrk="0" hangingPunct="0">
              <a:lnSpc>
                <a:spcPct val="100000"/>
              </a:lnSpc>
              <a:spcBef>
                <a:spcPct val="0"/>
              </a:spcBef>
              <a:spcAft>
                <a:spcPct val="0"/>
              </a:spcAft>
              <a:buClrTx/>
              <a:buSzTx/>
              <a:buFont typeface="Arial" pitchFamily="34" charset="0"/>
              <a:buChar char="•"/>
              <a:tabLst>
                <a:tab pos="4759325" algn="l"/>
              </a:tabLst>
            </a:pPr>
            <a:r>
              <a:rPr kumimoji="0" lang="ar-SA" sz="2000" b="1"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دورة الماء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تصف وجود وحركة المياه على</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hlinkClick r:id="rId2" tooltip="الأرض"/>
              </a:rPr>
              <a:t>الأرض</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وداخلها </a:t>
            </a:r>
            <a:r>
              <a:rPr kumimoji="0" lang="ar-IQ"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وفوقها</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 ، وتتحرك مياه</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hlinkClick r:id="rId2" tooltip="الأرض"/>
              </a:rPr>
              <a:t>الأرض</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دائما، وتتغير أشكالها باستمرار من</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hlinkClick r:id="rId3" tooltip="سائل"/>
              </a:rPr>
              <a:t>سائل</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إلى</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hlinkClick r:id="rId4" tooltip="بخار"/>
              </a:rPr>
              <a:t>بخار</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 ثم إلى</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hlinkClick r:id="rId5" tooltip="جليد"/>
              </a:rPr>
              <a:t>جليد</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 ومرة أخرى إلى سائل. لقد ظلت دورة الماء تعمل مليارات السنين، وتعتمد عليها كل الكائنات الحية التي تعيش على الأرض حيث من دونها تصبح الأرض مكاناً طارداً تتعذر فيه الحياة</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a:t>
            </a:r>
          </a:p>
          <a:p>
            <a:pPr marL="285750" marR="0" lvl="0" indent="-285750" algn="justLow" defTabSz="914400" rtl="1" eaLnBrk="0" fontAlgn="base" latinLnBrk="0" hangingPunct="0">
              <a:lnSpc>
                <a:spcPct val="100000"/>
              </a:lnSpc>
              <a:spcBef>
                <a:spcPct val="0"/>
              </a:spcBef>
              <a:spcAft>
                <a:spcPct val="0"/>
              </a:spcAft>
              <a:buClrTx/>
              <a:buSzTx/>
              <a:buFont typeface="Arial" pitchFamily="34" charset="0"/>
              <a:buChar char="•"/>
              <a:tabLst>
                <a:tab pos="4759325" algn="l"/>
              </a:tabLst>
            </a:pP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يعد</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الماء</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اساسي</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لكل</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الكائنات</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الحية</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ويشكل</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الماء</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الجزء</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الاكبر</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من</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اجسام</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الكائنات</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الحية</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بحدود</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60% ) </a:t>
            </a:r>
            <a:r>
              <a:rPr kumimoji="0" lang="en-GB"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الى</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(70 % </a:t>
            </a:r>
            <a:r>
              <a:rPr kumimoji="0" lang="en-GB"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ويؤدي</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الماء</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دورا</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مهما</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في</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استمرار</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الحياة</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على</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سطح</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الارض</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وفي</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جميع</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الفعاليات</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الحيوية</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وعند</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ملاحظة</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انتشار</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الماء</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في</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الكرة</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الارضية</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فان</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اكثر</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من </a:t>
            </a: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(70%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تغطيه</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المياه</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والتي</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تشكل</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المحيطات</a:t>
            </a:r>
            <a:r>
              <a:rPr kumimoji="0" lang="ar-SA" sz="2000" b="0" i="0" u="none" strike="noStrike" cap="none" normalizeH="0" baseline="0" dirty="0" smtClean="0">
                <a:ln>
                  <a:noFill/>
                </a:ln>
                <a:solidFill>
                  <a:srgbClr val="0070C0"/>
                </a:solidFill>
                <a:effectLst/>
                <a:latin typeface="Arial" pitchFamily="34" charset="0"/>
                <a:ea typeface="Times New Roman" pitchFamily="18" charset="0"/>
                <a:cs typeface="Traditional Arabic" pitchFamily="18" charset="-78"/>
              </a:rPr>
              <a:t> </a:t>
            </a:r>
            <a:r>
              <a:rPr kumimoji="0" lang="ar-SA" sz="2000" b="0" i="0" u="none" strike="noStrike" cap="none" normalizeH="0" baseline="0" dirty="0" smtClean="0">
                <a:ln>
                  <a:noFill/>
                </a:ln>
                <a:solidFill>
                  <a:srgbClr val="0070C0"/>
                </a:solidFill>
                <a:effectLst/>
                <a:latin typeface="Times New Roman" pitchFamily="18" charset="0"/>
                <a:ea typeface="Times New Roman" pitchFamily="18" charset="0"/>
                <a:cs typeface="Traditional Arabic" pitchFamily="18" charset="-78"/>
              </a:rPr>
              <a:t>وماء القارات (البحار والأنهار).</a:t>
            </a:r>
            <a:endParaRPr kumimoji="0" lang="ar-SA" sz="2000" b="0" i="0" u="none" strike="noStrike" cap="none" normalizeH="0" baseline="0" dirty="0" smtClean="0">
              <a:ln>
                <a:noFill/>
              </a:ln>
              <a:solidFill>
                <a:srgbClr val="0070C0"/>
              </a:solidFill>
              <a:effectLst/>
              <a:latin typeface="Arial" pitchFamily="34" charset="0"/>
              <a:cs typeface="Arial" pitchFamily="34" charset="0"/>
            </a:endParaRPr>
          </a:p>
        </p:txBody>
      </p:sp>
      <p:pic>
        <p:nvPicPr>
          <p:cNvPr id="2057"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9847" y="2950834"/>
            <a:ext cx="8288216" cy="3789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356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6122" y="1242647"/>
            <a:ext cx="10750063" cy="4119076"/>
          </a:xfrm>
          <a:prstGeom prst="rect">
            <a:avLst/>
          </a:prstGeom>
        </p:spPr>
        <p:txBody>
          <a:bodyPr wrap="square">
            <a:spAutoFit/>
          </a:bodyPr>
          <a:lstStyle/>
          <a:p>
            <a:pPr algn="just" rtl="1">
              <a:lnSpc>
                <a:spcPts val="1825"/>
              </a:lnSpc>
              <a:spcBef>
                <a:spcPts val="600"/>
              </a:spcBef>
              <a:spcAft>
                <a:spcPts val="600"/>
              </a:spcAft>
            </a:pPr>
            <a:r>
              <a:rPr lang="ar-SA" sz="2400" dirty="0">
                <a:solidFill>
                  <a:schemeClr val="accent5"/>
                </a:solidFill>
                <a:latin typeface="Times New Roman"/>
                <a:ea typeface="Times New Roman"/>
              </a:rPr>
              <a:t>تمثل دورة المياه في الطبيعة نظاما هائلا تحركه الطاقة الشمسية ، و يعمل فيه الغلاف الجوي جسرا بين المحيطات و القارات ، فماء المحيطات و بصورة رئيسية و ماء القارات بصورة فرعية يتبخران باستمرار في الغلاف الجوي . و تعمل الرياح على نقل</a:t>
            </a:r>
            <a:r>
              <a:rPr lang="en-GB" sz="2400" dirty="0">
                <a:solidFill>
                  <a:schemeClr val="accent5"/>
                </a:solidFill>
                <a:latin typeface="Times New Roman"/>
                <a:ea typeface="Times New Roman"/>
              </a:rPr>
              <a:t> </a:t>
            </a:r>
            <a:r>
              <a:rPr lang="ar-SA" sz="2400" u="sng" dirty="0">
                <a:solidFill>
                  <a:schemeClr val="accent5"/>
                </a:solidFill>
                <a:latin typeface="Times New Roman"/>
                <a:ea typeface="Times New Roman"/>
                <a:hlinkClick r:id="rId2" tooltip="تلوث الهواء"/>
              </a:rPr>
              <a:t>الهواء</a:t>
            </a:r>
            <a:r>
              <a:rPr lang="en-GB" sz="2400" dirty="0">
                <a:solidFill>
                  <a:schemeClr val="accent5"/>
                </a:solidFill>
                <a:latin typeface="Times New Roman"/>
                <a:ea typeface="Times New Roman"/>
              </a:rPr>
              <a:t> </a:t>
            </a:r>
            <a:r>
              <a:rPr lang="ar-SA" sz="2400" dirty="0">
                <a:solidFill>
                  <a:schemeClr val="accent5"/>
                </a:solidFill>
                <a:latin typeface="Times New Roman"/>
                <a:ea typeface="Times New Roman"/>
              </a:rPr>
              <a:t>الحامل لبخار الماء </a:t>
            </a:r>
            <a:endParaRPr lang="en-US" sz="2400" dirty="0">
              <a:solidFill>
                <a:schemeClr val="accent5"/>
              </a:solidFill>
              <a:latin typeface="Times New Roman"/>
              <a:ea typeface="Times New Roman"/>
            </a:endParaRPr>
          </a:p>
          <a:p>
            <a:pPr algn="just" rtl="1">
              <a:lnSpc>
                <a:spcPts val="1825"/>
              </a:lnSpc>
              <a:spcBef>
                <a:spcPts val="600"/>
              </a:spcBef>
              <a:spcAft>
                <a:spcPts val="600"/>
              </a:spcAft>
            </a:pPr>
            <a:r>
              <a:rPr lang="ar-SA" sz="2400" dirty="0">
                <a:solidFill>
                  <a:schemeClr val="accent5"/>
                </a:solidFill>
                <a:latin typeface="Times New Roman"/>
                <a:ea typeface="Times New Roman"/>
              </a:rPr>
              <a:t>لمسافات بعيدة و إلى ارتفاعات شاهقة حيث تبدأ عمليات معقدة في تكوين الغيوم و حدوث الهطل . و الماء الساقط على سطح المحيط ينهي بذلك دورته أما الماء الساقط على اليابسة فأمامه رحلة طويلة إلى المحيط</a:t>
            </a:r>
            <a:r>
              <a:rPr lang="en-GB" sz="2400" dirty="0">
                <a:solidFill>
                  <a:schemeClr val="accent5"/>
                </a:solidFill>
                <a:latin typeface="Times New Roman"/>
                <a:ea typeface="Times New Roman"/>
              </a:rPr>
              <a:t> .</a:t>
            </a:r>
            <a:r>
              <a:rPr lang="ar-SA" sz="2400" dirty="0">
                <a:solidFill>
                  <a:schemeClr val="accent5"/>
                </a:solidFill>
                <a:latin typeface="Times New Roman"/>
                <a:ea typeface="Times New Roman"/>
              </a:rPr>
              <a:t> ، حيث تتم هذه الدورة بعدد من العمليات كالتبخر والتكثيف والنتح وسقوط الامطار وانسيابه في الانهار والبحار وامتصاص بعضها من قبل الارض وخزنها داخلها كمياه جوفية ، وكما في الشكل أعلاه .</a:t>
            </a:r>
            <a:endParaRPr lang="en-US" sz="2400" dirty="0">
              <a:solidFill>
                <a:schemeClr val="accent5"/>
              </a:solidFill>
              <a:latin typeface="Times New Roman"/>
              <a:ea typeface="Times New Roman"/>
            </a:endParaRPr>
          </a:p>
          <a:p>
            <a:pPr algn="just" rtl="1">
              <a:lnSpc>
                <a:spcPts val="1715"/>
              </a:lnSpc>
              <a:spcAft>
                <a:spcPts val="0"/>
              </a:spcAft>
            </a:pPr>
            <a:r>
              <a:rPr lang="ar-SA" sz="2400" dirty="0">
                <a:solidFill>
                  <a:schemeClr val="accent5"/>
                </a:solidFill>
                <a:latin typeface="Times New Roman"/>
                <a:ea typeface="Times New Roman"/>
              </a:rPr>
              <a:t>و ما يحدث لماء الهطل على اليابسة أن جزءا منه ينساب مع الشعاب و الأودية باتجاه البحار و المحيطات و يسمى هذا الجزء بالماء الجاري</a:t>
            </a:r>
            <a:r>
              <a:rPr lang="en-GB" sz="2400" dirty="0">
                <a:solidFill>
                  <a:schemeClr val="accent5"/>
                </a:solidFill>
                <a:latin typeface="Times New Roman"/>
                <a:ea typeface="Times New Roman"/>
              </a:rPr>
              <a:t> (Runoff Water) </a:t>
            </a:r>
            <a:r>
              <a:rPr lang="ar-SA" sz="2400" dirty="0">
                <a:solidFill>
                  <a:schemeClr val="accent5"/>
                </a:solidFill>
                <a:latin typeface="Times New Roman"/>
                <a:ea typeface="Times New Roman"/>
              </a:rPr>
              <a:t>و جزء آخر من الماء يتبخر           ( </a:t>
            </a:r>
            <a:r>
              <a:rPr lang="en-GB" sz="2400" dirty="0">
                <a:solidFill>
                  <a:schemeClr val="accent5"/>
                </a:solidFill>
                <a:latin typeface="Times New Roman"/>
                <a:ea typeface="Times New Roman"/>
              </a:rPr>
              <a:t>( Evaporates </a:t>
            </a:r>
            <a:r>
              <a:rPr lang="ar-SA" sz="2400" dirty="0">
                <a:solidFill>
                  <a:schemeClr val="accent5"/>
                </a:solidFill>
                <a:latin typeface="Times New Roman"/>
                <a:ea typeface="Times New Roman"/>
              </a:rPr>
              <a:t>مرة أخرى و يعود للغلاف الجوي ، أو يمتص من قبل</a:t>
            </a:r>
            <a:r>
              <a:rPr lang="en-GB" sz="2400" dirty="0">
                <a:solidFill>
                  <a:schemeClr val="accent5"/>
                </a:solidFill>
                <a:latin typeface="Times New Roman"/>
                <a:ea typeface="Times New Roman"/>
              </a:rPr>
              <a:t> </a:t>
            </a:r>
            <a:r>
              <a:rPr lang="ar-IQ" sz="2400" dirty="0" smtClean="0">
                <a:solidFill>
                  <a:schemeClr val="accent5"/>
                </a:solidFill>
                <a:latin typeface="Times New Roman"/>
                <a:ea typeface="Times New Roman"/>
              </a:rPr>
              <a:t>النباتات و</a:t>
            </a:r>
            <a:r>
              <a:rPr lang="ar-SA" sz="2400" dirty="0" smtClean="0">
                <a:solidFill>
                  <a:schemeClr val="accent5"/>
                </a:solidFill>
                <a:latin typeface="Times New Roman"/>
                <a:ea typeface="Times New Roman"/>
              </a:rPr>
              <a:t>يعاد </a:t>
            </a:r>
            <a:r>
              <a:rPr lang="ar-SA" sz="2400" dirty="0">
                <a:solidFill>
                  <a:schemeClr val="accent5"/>
                </a:solidFill>
                <a:latin typeface="Times New Roman"/>
                <a:ea typeface="Times New Roman"/>
              </a:rPr>
              <a:t>للغلاف الجوي من خلال عملية النتح</a:t>
            </a:r>
            <a:r>
              <a:rPr lang="en-GB" sz="2400" dirty="0">
                <a:solidFill>
                  <a:schemeClr val="accent5"/>
                </a:solidFill>
                <a:latin typeface="Times New Roman"/>
                <a:ea typeface="Times New Roman"/>
              </a:rPr>
              <a:t>(Transpiration) </a:t>
            </a:r>
            <a:r>
              <a:rPr lang="en-GB" sz="2400" dirty="0">
                <a:solidFill>
                  <a:schemeClr val="accent5"/>
                </a:solidFill>
                <a:latin typeface="Traditional Arabic"/>
                <a:ea typeface="Times New Roman"/>
              </a:rPr>
              <a:t> </a:t>
            </a:r>
            <a:r>
              <a:rPr lang="ar-SA" sz="2400" dirty="0">
                <a:solidFill>
                  <a:schemeClr val="accent5"/>
                </a:solidFill>
                <a:latin typeface="Times New Roman"/>
                <a:ea typeface="Times New Roman"/>
              </a:rPr>
              <a:t>أما الجزء المتبقي فيتخلل</a:t>
            </a:r>
            <a:r>
              <a:rPr lang="en-GB" sz="2400" dirty="0">
                <a:solidFill>
                  <a:schemeClr val="accent5"/>
                </a:solidFill>
                <a:latin typeface="Times New Roman"/>
                <a:ea typeface="Times New Roman"/>
              </a:rPr>
              <a:t> ( Infiltrates ) </a:t>
            </a:r>
            <a:r>
              <a:rPr lang="ar-SA" sz="2400" dirty="0">
                <a:solidFill>
                  <a:schemeClr val="accent5"/>
                </a:solidFill>
                <a:latin typeface="Times New Roman"/>
                <a:ea typeface="Times New Roman"/>
              </a:rPr>
              <a:t>إلى باطن الأرض مشكلا بذلك المصدر الرئيس للمياه الجوفية . و مما يجدر ذكره أن جزءا من ماء الهطل الساقط على شكل ثلج أو ماء يمكن أن يبقى محصورا و لفترات طويلة في مناطق باردة على سطح الأرض كالأقطاب أو قمم الجبال أو البحيرات ، أو يحصر لفترات قصيرة في أجسام</a:t>
            </a:r>
            <a:r>
              <a:rPr lang="en-GB" sz="2400" dirty="0">
                <a:solidFill>
                  <a:schemeClr val="accent5"/>
                </a:solidFill>
                <a:latin typeface="Times New Roman"/>
                <a:ea typeface="Times New Roman"/>
              </a:rPr>
              <a:t> </a:t>
            </a:r>
            <a:r>
              <a:rPr lang="ar-IQ" sz="2400" dirty="0" smtClean="0">
                <a:solidFill>
                  <a:schemeClr val="accent5"/>
                </a:solidFill>
                <a:latin typeface="Times New Roman"/>
                <a:ea typeface="Times New Roman"/>
              </a:rPr>
              <a:t>النباتات </a:t>
            </a:r>
            <a:r>
              <a:rPr lang="ar-SA" sz="2400" dirty="0" smtClean="0">
                <a:solidFill>
                  <a:schemeClr val="accent5"/>
                </a:solidFill>
                <a:latin typeface="Times New Roman"/>
                <a:ea typeface="Times New Roman"/>
              </a:rPr>
              <a:t>و </a:t>
            </a:r>
            <a:r>
              <a:rPr lang="ar-SA" sz="2400" dirty="0">
                <a:solidFill>
                  <a:schemeClr val="accent5"/>
                </a:solidFill>
                <a:latin typeface="Times New Roman"/>
                <a:ea typeface="Times New Roman"/>
              </a:rPr>
              <a:t>الحيوانات . و للربط بين دورة المياه و العناصر </a:t>
            </a:r>
            <a:r>
              <a:rPr lang="ar-SA" sz="2400" dirty="0" err="1">
                <a:solidFill>
                  <a:schemeClr val="accent5"/>
                </a:solidFill>
                <a:latin typeface="Times New Roman"/>
                <a:ea typeface="Times New Roman"/>
              </a:rPr>
              <a:t>البيوجيوكيميائية</a:t>
            </a:r>
            <a:r>
              <a:rPr lang="ar-SA" sz="2400" dirty="0">
                <a:solidFill>
                  <a:schemeClr val="accent5"/>
                </a:solidFill>
                <a:latin typeface="Times New Roman"/>
                <a:ea typeface="Times New Roman"/>
              </a:rPr>
              <a:t> في الطبيعة علينا أن نتذكر دور الماء في نقل و إذابة العناصر و عملية التمثيل الضوئي . بهذا نتبين أن دورة المياه تمثل حركة مستمرة للمياه من المحيطات إلى الغلاف الجوي ، و من الغلاف الجوي إلى اليابسة ، و من اليابسة إلى المحيطات . و ما التغير المستمر في تضاريس سطح الأرض إلا نتاج لهذه الخطوات</a:t>
            </a:r>
            <a:r>
              <a:rPr lang="en-GB" sz="2000" dirty="0">
                <a:solidFill>
                  <a:schemeClr val="accent5"/>
                </a:solidFill>
                <a:latin typeface="Times New Roman"/>
                <a:ea typeface="Times New Roman"/>
              </a:rPr>
              <a:t> .</a:t>
            </a:r>
            <a:endParaRPr lang="en-US" sz="2000" dirty="0">
              <a:solidFill>
                <a:schemeClr val="accent5"/>
              </a:solidFill>
              <a:effectLst/>
              <a:latin typeface="Times New Roman"/>
              <a:ea typeface="Times New Roman"/>
            </a:endParaRPr>
          </a:p>
        </p:txBody>
      </p:sp>
    </p:spTree>
    <p:extLst>
      <p:ext uri="{BB962C8B-B14F-4D97-AF65-F5344CB8AC3E}">
        <p14:creationId xmlns:p14="http://schemas.microsoft.com/office/powerpoint/2010/main" val="403713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422031" y="1098683"/>
            <a:ext cx="11418277" cy="2190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180975" eaLnBrk="0" hangingPunct="0">
              <a:defRPr sz="2400" b="1">
                <a:solidFill>
                  <a:schemeClr val="tx1"/>
                </a:solidFill>
                <a:latin typeface="Times New Roman" panose="02020603050405020304" pitchFamily="18" charset="0"/>
                <a:cs typeface="Arial" panose="020B0604020202020204" pitchFamily="34" charset="0"/>
              </a:defRPr>
            </a:lvl1pPr>
            <a:lvl2pPr marL="742950" indent="-285750" eaLnBrk="0" hangingPunct="0">
              <a:defRPr sz="2400" b="1">
                <a:solidFill>
                  <a:schemeClr val="tx1"/>
                </a:solidFill>
                <a:latin typeface="Times New Roman" panose="02020603050405020304" pitchFamily="18" charset="0"/>
                <a:cs typeface="Arial" panose="020B0604020202020204" pitchFamily="34" charset="0"/>
              </a:defRPr>
            </a:lvl2pPr>
            <a:lvl3pPr marL="1143000" indent="-228600" eaLnBrk="0" hangingPunct="0">
              <a:defRPr sz="2400" b="1">
                <a:solidFill>
                  <a:schemeClr val="tx1"/>
                </a:solidFill>
                <a:latin typeface="Times New Roman" panose="02020603050405020304" pitchFamily="18" charset="0"/>
                <a:cs typeface="Arial" panose="020B0604020202020204" pitchFamily="34" charset="0"/>
              </a:defRPr>
            </a:lvl3pPr>
            <a:lvl4pPr marL="1600200" indent="-228600" eaLnBrk="0" hangingPunct="0">
              <a:defRPr sz="2400" b="1">
                <a:solidFill>
                  <a:schemeClr val="tx1"/>
                </a:solidFill>
                <a:latin typeface="Times New Roman" panose="02020603050405020304" pitchFamily="18" charset="0"/>
                <a:cs typeface="Arial" panose="020B0604020202020204" pitchFamily="34" charset="0"/>
              </a:defRPr>
            </a:lvl4pPr>
            <a:lvl5pPr marL="2057400" indent="-228600" eaLnBrk="0" hangingPunct="0">
              <a:defRPr sz="2400" b="1">
                <a:solidFill>
                  <a:schemeClr val="tx1"/>
                </a:solidFill>
                <a:latin typeface="Times New Roman" panose="02020603050405020304" pitchFamily="18" charset="0"/>
                <a:cs typeface="Arial" panose="020B0604020202020204" pitchFamily="34" charset="0"/>
              </a:defRPr>
            </a:lvl5pPr>
            <a:lvl6pPr marL="25146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6pPr>
            <a:lvl7pPr marL="29718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7pPr>
            <a:lvl8pPr marL="34290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8pPr>
            <a:lvl9pPr marL="38862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9pPr>
          </a:lstStyle>
          <a:p>
            <a:pPr algn="just" rtl="1">
              <a:spcAft>
                <a:spcPts val="0"/>
              </a:spcAft>
            </a:pPr>
            <a:r>
              <a:rPr lang="ar-SA" u="sng" kern="0" dirty="0">
                <a:latin typeface="Times New Roman"/>
                <a:cs typeface="Times New Roman"/>
              </a:rPr>
              <a:t>ثانيا: الدورات الرسوبية : </a:t>
            </a:r>
            <a:r>
              <a:rPr lang="en-GB" u="sng" kern="0" dirty="0">
                <a:latin typeface="Times New Roman"/>
                <a:cs typeface="Times New Roman"/>
              </a:rPr>
              <a:t>  </a:t>
            </a:r>
            <a:r>
              <a:rPr lang="ar-SA" u="sng" kern="0" dirty="0">
                <a:latin typeface="Times New Roman"/>
                <a:cs typeface="Times New Roman"/>
              </a:rPr>
              <a:t>(</a:t>
            </a:r>
            <a:r>
              <a:rPr lang="en-GB" u="sng" kern="0" dirty="0">
                <a:latin typeface="Times New Roman"/>
                <a:cs typeface="Times New Roman"/>
              </a:rPr>
              <a:t>Sedimentary Cycles</a:t>
            </a:r>
            <a:r>
              <a:rPr lang="ar-SA" u="sng" kern="0" dirty="0">
                <a:latin typeface="Times New Roman"/>
                <a:cs typeface="Times New Roman"/>
              </a:rPr>
              <a:t>)</a:t>
            </a:r>
            <a:endParaRPr lang="en-US" kern="0" dirty="0">
              <a:latin typeface="Times New Roman"/>
              <a:cs typeface="MCS Shafa E_U 3D."/>
            </a:endParaRPr>
          </a:p>
          <a:p>
            <a:pPr algn="just" rtl="1">
              <a:spcBef>
                <a:spcPts val="500"/>
              </a:spcBef>
              <a:spcAft>
                <a:spcPts val="500"/>
              </a:spcAft>
            </a:pPr>
            <a:r>
              <a:rPr lang="ar-IQ" dirty="0">
                <a:latin typeface="Times New Roman"/>
                <a:ea typeface="Times New Roman"/>
                <a:cs typeface="Simplified Arabic"/>
              </a:rPr>
              <a:t>التي يتم فيها تدوير العناصر الكيمياوية وتساهم فيها الكائنات الحية ومحيطها</a:t>
            </a:r>
            <a:r>
              <a:rPr lang="ar-SA" dirty="0">
                <a:latin typeface="Times New Roman"/>
                <a:ea typeface="Times New Roman"/>
                <a:cs typeface="Simplified Arabic"/>
              </a:rPr>
              <a:t> ، </a:t>
            </a:r>
            <a:r>
              <a:rPr lang="ar-IQ" dirty="0">
                <a:latin typeface="Times New Roman"/>
                <a:ea typeface="Times New Roman"/>
                <a:cs typeface="Simplified Arabic"/>
              </a:rPr>
              <a:t>حيث يكون سطح الكرة</a:t>
            </a:r>
            <a:r>
              <a:rPr lang="ar-SA" dirty="0">
                <a:latin typeface="Times New Roman"/>
                <a:ea typeface="Times New Roman"/>
                <a:cs typeface="Simplified Arabic"/>
              </a:rPr>
              <a:t> الارضية </a:t>
            </a:r>
            <a:r>
              <a:rPr lang="ar-IQ" dirty="0">
                <a:latin typeface="Times New Roman"/>
                <a:ea typeface="Times New Roman"/>
                <a:cs typeface="Simplified Arabic"/>
              </a:rPr>
              <a:t>هو</a:t>
            </a:r>
            <a:r>
              <a:rPr lang="ar-SA" dirty="0">
                <a:latin typeface="Times New Roman"/>
                <a:ea typeface="Times New Roman"/>
                <a:cs typeface="Simplified Arabic"/>
              </a:rPr>
              <a:t> المستودع </a:t>
            </a:r>
            <a:r>
              <a:rPr lang="ar-IQ" dirty="0">
                <a:latin typeface="Times New Roman"/>
                <a:ea typeface="Times New Roman"/>
                <a:cs typeface="Simplified Arabic"/>
              </a:rPr>
              <a:t>الاساسي</a:t>
            </a:r>
            <a:r>
              <a:rPr lang="ar-SA" dirty="0">
                <a:latin typeface="Times New Roman"/>
                <a:ea typeface="Times New Roman"/>
                <a:cs typeface="Simplified Arabic"/>
              </a:rPr>
              <a:t> لها( </a:t>
            </a:r>
            <a:r>
              <a:rPr lang="ar-IQ" dirty="0">
                <a:latin typeface="Times New Roman"/>
                <a:ea typeface="Times New Roman"/>
                <a:cs typeface="Simplified Arabic"/>
              </a:rPr>
              <a:t>الصخور</a:t>
            </a:r>
            <a:r>
              <a:rPr lang="ar-SA" dirty="0">
                <a:latin typeface="Times New Roman"/>
                <a:ea typeface="Times New Roman"/>
                <a:cs typeface="Simplified Arabic"/>
              </a:rPr>
              <a:t> والتربة).</a:t>
            </a:r>
            <a:endParaRPr lang="en-US" dirty="0">
              <a:latin typeface="Times New Roman"/>
              <a:ea typeface="Times New Roman"/>
              <a:cs typeface="Traditional Arabic"/>
            </a:endParaRPr>
          </a:p>
          <a:p>
            <a:pPr algn="just" rtl="1">
              <a:spcAft>
                <a:spcPts val="0"/>
              </a:spcAft>
            </a:pPr>
            <a:r>
              <a:rPr lang="ar-SA" u="sng" kern="0" dirty="0">
                <a:solidFill>
                  <a:srgbClr val="0000FF"/>
                </a:solidFill>
                <a:latin typeface="Times New Roman"/>
                <a:cs typeface="Times New Roman"/>
                <a:hlinkClick r:id="rId2"/>
              </a:rPr>
              <a:t>دورة الفوسفور في الطبيعة</a:t>
            </a:r>
            <a:r>
              <a:rPr lang="en-GB" u="sng" kern="0" dirty="0">
                <a:latin typeface="Times New Roman"/>
                <a:cs typeface="Times New Roman"/>
              </a:rPr>
              <a:t>  </a:t>
            </a:r>
            <a:r>
              <a:rPr lang="ar-SA" u="sng" kern="0" dirty="0">
                <a:latin typeface="Times New Roman"/>
                <a:cs typeface="Times New Roman"/>
              </a:rPr>
              <a:t>(</a:t>
            </a:r>
            <a:r>
              <a:rPr lang="en-GB" u="sng" kern="0" dirty="0">
                <a:latin typeface="Times New Roman"/>
                <a:cs typeface="Times New Roman"/>
              </a:rPr>
              <a:t>(Phosphorus Cycle</a:t>
            </a:r>
            <a:endParaRPr lang="en-US" kern="0" dirty="0">
              <a:latin typeface="Times New Roman"/>
              <a:cs typeface="MCS Shafa E_U 3D."/>
            </a:endParaRPr>
          </a:p>
          <a:p>
            <a:pPr algn="r"/>
            <a:endParaRPr lang="en-US" sz="3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9754" y="2977663"/>
            <a:ext cx="6635261" cy="3716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109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574431" y="962793"/>
            <a:ext cx="10996246" cy="5462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180975" eaLnBrk="0" hangingPunct="0">
              <a:defRPr sz="2400" b="1">
                <a:solidFill>
                  <a:schemeClr val="tx1"/>
                </a:solidFill>
                <a:latin typeface="Times New Roman" panose="02020603050405020304" pitchFamily="18" charset="0"/>
                <a:cs typeface="Arial" panose="020B0604020202020204" pitchFamily="34" charset="0"/>
              </a:defRPr>
            </a:lvl1pPr>
            <a:lvl2pPr marL="742950" indent="-285750" eaLnBrk="0" hangingPunct="0">
              <a:defRPr sz="2400" b="1">
                <a:solidFill>
                  <a:schemeClr val="tx1"/>
                </a:solidFill>
                <a:latin typeface="Times New Roman" panose="02020603050405020304" pitchFamily="18" charset="0"/>
                <a:cs typeface="Arial" panose="020B0604020202020204" pitchFamily="34" charset="0"/>
              </a:defRPr>
            </a:lvl2pPr>
            <a:lvl3pPr marL="1143000" indent="-228600" eaLnBrk="0" hangingPunct="0">
              <a:defRPr sz="2400" b="1">
                <a:solidFill>
                  <a:schemeClr val="tx1"/>
                </a:solidFill>
                <a:latin typeface="Times New Roman" panose="02020603050405020304" pitchFamily="18" charset="0"/>
                <a:cs typeface="Arial" panose="020B0604020202020204" pitchFamily="34" charset="0"/>
              </a:defRPr>
            </a:lvl3pPr>
            <a:lvl4pPr marL="1600200" indent="-228600" eaLnBrk="0" hangingPunct="0">
              <a:defRPr sz="2400" b="1">
                <a:solidFill>
                  <a:schemeClr val="tx1"/>
                </a:solidFill>
                <a:latin typeface="Times New Roman" panose="02020603050405020304" pitchFamily="18" charset="0"/>
                <a:cs typeface="Arial" panose="020B0604020202020204" pitchFamily="34" charset="0"/>
              </a:defRPr>
            </a:lvl4pPr>
            <a:lvl5pPr marL="2057400" indent="-228600" eaLnBrk="0" hangingPunct="0">
              <a:defRPr sz="2400" b="1">
                <a:solidFill>
                  <a:schemeClr val="tx1"/>
                </a:solidFill>
                <a:latin typeface="Times New Roman" panose="02020603050405020304" pitchFamily="18" charset="0"/>
                <a:cs typeface="Arial" panose="020B0604020202020204" pitchFamily="34" charset="0"/>
              </a:defRPr>
            </a:lvl5pPr>
            <a:lvl6pPr marL="25146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6pPr>
            <a:lvl7pPr marL="29718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7pPr>
            <a:lvl8pPr marL="34290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8pPr>
            <a:lvl9pPr marL="3886200" indent="-228600" rtl="1" eaLnBrk="0" fontAlgn="base" hangingPunct="0">
              <a:spcBef>
                <a:spcPct val="0"/>
              </a:spcBef>
              <a:spcAft>
                <a:spcPct val="0"/>
              </a:spcAft>
              <a:defRPr sz="2400" b="1">
                <a:solidFill>
                  <a:schemeClr val="tx1"/>
                </a:solidFill>
                <a:latin typeface="Times New Roman" panose="02020603050405020304" pitchFamily="18" charset="0"/>
                <a:cs typeface="Arial" panose="020B0604020202020204" pitchFamily="34" charset="0"/>
              </a:defRPr>
            </a:lvl9pPr>
          </a:lstStyle>
          <a:p>
            <a:pPr algn="r" rtl="1"/>
            <a:endParaRPr lang="en-US" sz="3200" dirty="0"/>
          </a:p>
        </p:txBody>
      </p:sp>
      <p:sp>
        <p:nvSpPr>
          <p:cNvPr id="7" name="عنصر نائب للنص 6"/>
          <p:cNvSpPr>
            <a:spLocks noGrp="1"/>
          </p:cNvSpPr>
          <p:nvPr>
            <p:ph type="body" idx="1"/>
          </p:nvPr>
        </p:nvSpPr>
        <p:spPr>
          <a:xfrm>
            <a:off x="831850" y="550985"/>
            <a:ext cx="10879504" cy="5538665"/>
          </a:xfrm>
        </p:spPr>
        <p:txBody>
          <a:bodyPr>
            <a:normAutofit fontScale="47500" lnSpcReduction="20000"/>
          </a:bodyPr>
          <a:lstStyle/>
          <a:p>
            <a:pPr algn="just" rtl="1">
              <a:spcBef>
                <a:spcPts val="500"/>
              </a:spcBef>
              <a:spcAft>
                <a:spcPts val="500"/>
              </a:spcAft>
            </a:pPr>
            <a:r>
              <a:rPr lang="ar-SA" sz="4200" dirty="0">
                <a:solidFill>
                  <a:schemeClr val="accent5"/>
                </a:solidFill>
                <a:latin typeface="Times New Roman"/>
                <a:ea typeface="Times New Roman"/>
                <a:cs typeface="+mj-cs"/>
              </a:rPr>
              <a:t>تختلف دورة الفوسفور في الطبيعة عن دورات الماء و الكربون و الأوكسجين و النيتروجين في كون الغلاف الجوي ليس أحد خزاناتها . و يوجد الفوسفور في القشرة الأرضية كعنصر على شكل فوسفات </a:t>
            </a:r>
            <a:r>
              <a:rPr lang="ar-IQ" sz="4200" dirty="0" smtClean="0">
                <a:solidFill>
                  <a:schemeClr val="accent5"/>
                </a:solidFill>
                <a:latin typeface="Times New Roman"/>
                <a:ea typeface="Times New Roman"/>
                <a:cs typeface="+mj-cs"/>
              </a:rPr>
              <a:t>لا عضوية </a:t>
            </a:r>
            <a:r>
              <a:rPr lang="ar-SA" sz="4200" dirty="0">
                <a:solidFill>
                  <a:schemeClr val="accent5"/>
                </a:solidFill>
                <a:latin typeface="Times New Roman"/>
                <a:ea typeface="Times New Roman"/>
                <a:cs typeface="+mj-cs"/>
              </a:rPr>
              <a:t>حيث تتحد أربع ذرات من الأوكسجين مع ذرة منه مشكلة أيون </a:t>
            </a:r>
            <a:r>
              <a:rPr lang="ar-IQ" sz="4200" dirty="0">
                <a:solidFill>
                  <a:schemeClr val="accent5"/>
                </a:solidFill>
                <a:latin typeface="Times New Roman"/>
                <a:ea typeface="Times New Roman"/>
                <a:cs typeface="+mj-cs"/>
              </a:rPr>
              <a:t>الفوسفات أو ايونات الفسفور الذي يكون </a:t>
            </a:r>
            <a:r>
              <a:rPr lang="ar-SA" sz="4200" dirty="0">
                <a:solidFill>
                  <a:schemeClr val="accent5"/>
                </a:solidFill>
                <a:latin typeface="Times New Roman"/>
                <a:ea typeface="Times New Roman"/>
                <a:cs typeface="+mj-cs"/>
              </a:rPr>
              <a:t>بهيئة  </a:t>
            </a:r>
            <a:r>
              <a:rPr lang="ar-IQ" sz="4200" dirty="0">
                <a:solidFill>
                  <a:schemeClr val="accent5"/>
                </a:solidFill>
                <a:latin typeface="Times New Roman"/>
                <a:ea typeface="Times New Roman"/>
                <a:cs typeface="+mj-cs"/>
              </a:rPr>
              <a:t>أما  (فوسفات </a:t>
            </a:r>
            <a:r>
              <a:rPr lang="en-GB" sz="4200" baseline="30000" dirty="0">
                <a:solidFill>
                  <a:schemeClr val="accent5"/>
                </a:solidFill>
                <a:latin typeface="Simplified Arabic"/>
                <a:ea typeface="Times New Roman"/>
                <a:cs typeface="+mj-cs"/>
              </a:rPr>
              <a:t>3</a:t>
            </a:r>
            <a:r>
              <a:rPr lang="ar-IQ" sz="4200" baseline="30000" dirty="0">
                <a:solidFill>
                  <a:schemeClr val="accent5"/>
                </a:solidFill>
                <a:latin typeface="Times New Roman"/>
                <a:ea typeface="Times New Roman"/>
                <a:cs typeface="+mj-cs"/>
              </a:rPr>
              <a:t>-</a:t>
            </a:r>
            <a:r>
              <a:rPr lang="ar-IQ" sz="42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 PO</a:t>
            </a:r>
            <a:r>
              <a:rPr lang="en-GB" sz="4200" baseline="-25000" dirty="0">
                <a:solidFill>
                  <a:schemeClr val="accent5"/>
                </a:solidFill>
                <a:latin typeface="Simplified Arabic"/>
                <a:ea typeface="Times New Roman"/>
                <a:cs typeface="+mj-cs"/>
              </a:rPr>
              <a:t>4</a:t>
            </a:r>
            <a:r>
              <a:rPr lang="ar-SA" sz="4200" baseline="-25000" dirty="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أو (فوسفات أحادية الهيدروجين </a:t>
            </a:r>
            <a:r>
              <a:rPr lang="en-GB" sz="4200" dirty="0">
                <a:solidFill>
                  <a:schemeClr val="accent5"/>
                </a:solidFill>
                <a:latin typeface="Simplified Arabic"/>
                <a:ea typeface="Times New Roman"/>
                <a:cs typeface="+mj-cs"/>
              </a:rPr>
              <a:t>HPO</a:t>
            </a:r>
            <a:r>
              <a:rPr lang="en-GB" sz="4200" baseline="-25000" dirty="0">
                <a:solidFill>
                  <a:schemeClr val="accent5"/>
                </a:solidFill>
                <a:latin typeface="Simplified Arabic"/>
                <a:ea typeface="Times New Roman"/>
                <a:cs typeface="+mj-cs"/>
              </a:rPr>
              <a:t>4</a:t>
            </a:r>
            <a:r>
              <a:rPr lang="en-GB" sz="4200" baseline="30000" dirty="0">
                <a:solidFill>
                  <a:schemeClr val="accent5"/>
                </a:solidFill>
                <a:latin typeface="Simplified Arabic"/>
                <a:ea typeface="Times New Roman"/>
                <a:cs typeface="+mj-cs"/>
              </a:rPr>
              <a:t>-2</a:t>
            </a:r>
            <a:r>
              <a:rPr lang="ar-SA" sz="4200" dirty="0">
                <a:solidFill>
                  <a:schemeClr val="accent5"/>
                </a:solidFill>
                <a:latin typeface="Times New Roman"/>
                <a:ea typeface="Times New Roman"/>
                <a:cs typeface="+mj-cs"/>
              </a:rPr>
              <a:t>) </a:t>
            </a:r>
            <a:r>
              <a:rPr lang="ar-SA" sz="4200" baseline="-25000" dirty="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أو (فوسفات </a:t>
            </a:r>
            <a:r>
              <a:rPr lang="ar-SA" sz="4200" baseline="-25000" dirty="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ثنائية الهيدروجين</a:t>
            </a:r>
            <a:r>
              <a:rPr lang="ar-SA" sz="4200" baseline="-250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HPO</a:t>
            </a:r>
            <a:r>
              <a:rPr lang="en-GB" sz="4200" baseline="-25000" dirty="0">
                <a:solidFill>
                  <a:schemeClr val="accent5"/>
                </a:solidFill>
                <a:latin typeface="Simplified Arabic"/>
                <a:ea typeface="Times New Roman"/>
                <a:cs typeface="+mj-cs"/>
              </a:rPr>
              <a:t>4</a:t>
            </a:r>
            <a:r>
              <a:rPr lang="en-GB" sz="4200" baseline="30000" dirty="0">
                <a:solidFill>
                  <a:schemeClr val="accent5"/>
                </a:solidFill>
                <a:latin typeface="Simplified Arabic"/>
                <a:ea typeface="Times New Roman"/>
                <a:cs typeface="+mj-cs"/>
              </a:rPr>
              <a:t>-1</a:t>
            </a:r>
            <a:r>
              <a:rPr lang="ar-SA" sz="4200" baseline="-25000" dirty="0">
                <a:solidFill>
                  <a:schemeClr val="accent5"/>
                </a:solidFill>
                <a:latin typeface="Times New Roman"/>
                <a:ea typeface="Times New Roman"/>
                <a:cs typeface="+mj-cs"/>
              </a:rPr>
              <a:t>  </a:t>
            </a:r>
            <a:r>
              <a:rPr lang="en-GB" sz="4200" dirty="0" smtClean="0">
                <a:solidFill>
                  <a:schemeClr val="accent5"/>
                </a:solidFill>
                <a:latin typeface="Simplified Arabic"/>
                <a:ea typeface="Times New Roman"/>
                <a:cs typeface="+mj-cs"/>
              </a:rPr>
              <a:t>( </a:t>
            </a:r>
            <a:r>
              <a:rPr lang="ar-IQ" sz="4200" dirty="0" smtClean="0">
                <a:solidFill>
                  <a:schemeClr val="accent5"/>
                </a:solidFill>
                <a:latin typeface="Simplified Arabic"/>
                <a:ea typeface="Times New Roman"/>
                <a:cs typeface="+mj-cs"/>
              </a:rPr>
              <a:t> </a:t>
            </a:r>
            <a:r>
              <a:rPr lang="ar-SA" sz="4200" dirty="0" smtClean="0">
                <a:solidFill>
                  <a:schemeClr val="accent5"/>
                </a:solidFill>
                <a:latin typeface="Times New Roman"/>
                <a:ea typeface="Times New Roman"/>
                <a:cs typeface="+mj-cs"/>
              </a:rPr>
              <a:t>الذي </a:t>
            </a:r>
            <a:r>
              <a:rPr lang="ar-SA" sz="4200" dirty="0">
                <a:solidFill>
                  <a:schemeClr val="accent5"/>
                </a:solidFill>
                <a:latin typeface="Times New Roman"/>
                <a:ea typeface="Times New Roman"/>
                <a:cs typeface="+mj-cs"/>
              </a:rPr>
              <a:t>يتحد بدوره مع أيون موجب كأيون الكالسيوم مكونا معدن </a:t>
            </a:r>
            <a:r>
              <a:rPr lang="ar-SA" sz="4200" dirty="0" err="1">
                <a:solidFill>
                  <a:schemeClr val="accent5"/>
                </a:solidFill>
                <a:latin typeface="Times New Roman"/>
                <a:ea typeface="Times New Roman"/>
                <a:cs typeface="+mj-cs"/>
              </a:rPr>
              <a:t>الأبت</a:t>
            </a:r>
            <a:r>
              <a:rPr lang="ar-IQ" sz="4200" dirty="0">
                <a:solidFill>
                  <a:schemeClr val="accent5"/>
                </a:solidFill>
                <a:latin typeface="Times New Roman"/>
                <a:ea typeface="Times New Roman"/>
                <a:cs typeface="+mj-cs"/>
              </a:rPr>
              <a:t>ا</a:t>
            </a:r>
            <a:r>
              <a:rPr lang="ar-SA" sz="4200" dirty="0" err="1">
                <a:solidFill>
                  <a:schemeClr val="accent5"/>
                </a:solidFill>
                <a:latin typeface="Times New Roman"/>
                <a:ea typeface="Times New Roman"/>
                <a:cs typeface="+mj-cs"/>
              </a:rPr>
              <a:t>يت</a:t>
            </a:r>
            <a:r>
              <a:rPr lang="ar-SA" sz="42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(Apatite </a:t>
            </a:r>
            <a:r>
              <a:rPr lang="ar-IQ" sz="4200" dirty="0">
                <a:solidFill>
                  <a:schemeClr val="accent5"/>
                </a:solidFill>
                <a:latin typeface="Times New Roman"/>
                <a:ea typeface="Times New Roman"/>
                <a:cs typeface="+mj-cs"/>
              </a:rPr>
              <a:t> أو ما تسمى الصخور الفوسفاتية (</a:t>
            </a:r>
            <a:r>
              <a:rPr lang="ar-SA" sz="4200" dirty="0">
                <a:solidFill>
                  <a:schemeClr val="accent5"/>
                </a:solidFill>
                <a:latin typeface="Times New Roman"/>
                <a:ea typeface="Times New Roman"/>
                <a:cs typeface="+mj-cs"/>
              </a:rPr>
              <a:t>فوسفات الكالسيوم</a:t>
            </a:r>
            <a:r>
              <a:rPr lang="ar-IQ" sz="4200" dirty="0">
                <a:solidFill>
                  <a:schemeClr val="accent5"/>
                </a:solidFill>
                <a:latin typeface="Times New Roman"/>
                <a:ea typeface="Times New Roman"/>
                <a:cs typeface="+mj-cs"/>
              </a:rPr>
              <a:t>،</a:t>
            </a:r>
            <a:r>
              <a:rPr lang="en-GB" sz="4200" b="1" dirty="0">
                <a:solidFill>
                  <a:schemeClr val="accent5"/>
                </a:solidFill>
                <a:latin typeface="Simplified Arabic"/>
                <a:ea typeface="Times New Roman"/>
                <a:cs typeface="+mj-cs"/>
              </a:rPr>
              <a:t> CaHPO</a:t>
            </a:r>
            <a:r>
              <a:rPr lang="en-GB" sz="4200" b="1" baseline="-25000" dirty="0">
                <a:solidFill>
                  <a:schemeClr val="accent5"/>
                </a:solidFill>
                <a:latin typeface="Simplified Arabic"/>
                <a:ea typeface="Times New Roman"/>
                <a:cs typeface="+mj-cs"/>
              </a:rPr>
              <a:t>4</a:t>
            </a:r>
            <a:r>
              <a:rPr lang="en-GB" sz="4200" dirty="0">
                <a:solidFill>
                  <a:schemeClr val="accent5"/>
                </a:solidFill>
                <a:latin typeface="Simplified Arabic"/>
                <a:ea typeface="Times New Roman"/>
                <a:cs typeface="+mj-cs"/>
              </a:rPr>
              <a:t> </a:t>
            </a:r>
            <a:r>
              <a:rPr lang="en-GB" sz="4200" b="1" dirty="0" err="1">
                <a:solidFill>
                  <a:schemeClr val="accent5"/>
                </a:solidFill>
                <a:latin typeface="Simplified Arabic"/>
                <a:ea typeface="Times New Roman"/>
                <a:cs typeface="+mj-cs"/>
              </a:rPr>
              <a:t>Ca</a:t>
            </a:r>
            <a:r>
              <a:rPr lang="en-GB" sz="4200" b="1" dirty="0">
                <a:solidFill>
                  <a:schemeClr val="accent5"/>
                </a:solidFill>
                <a:latin typeface="Simplified Arabic"/>
                <a:ea typeface="Times New Roman"/>
                <a:cs typeface="+mj-cs"/>
              </a:rPr>
              <a:t>(H</a:t>
            </a:r>
            <a:r>
              <a:rPr lang="en-GB" sz="4200" b="1" baseline="-25000" dirty="0">
                <a:solidFill>
                  <a:schemeClr val="accent5"/>
                </a:solidFill>
                <a:latin typeface="Simplified Arabic"/>
                <a:ea typeface="Times New Roman"/>
                <a:cs typeface="+mj-cs"/>
              </a:rPr>
              <a:t>2</a:t>
            </a:r>
            <a:r>
              <a:rPr lang="en-GB" sz="4200" b="1" dirty="0">
                <a:solidFill>
                  <a:schemeClr val="accent5"/>
                </a:solidFill>
                <a:latin typeface="Simplified Arabic"/>
                <a:ea typeface="Times New Roman"/>
                <a:cs typeface="+mj-cs"/>
              </a:rPr>
              <a:t>PO</a:t>
            </a:r>
            <a:r>
              <a:rPr lang="en-GB" sz="4200" b="1" baseline="-25000" dirty="0">
                <a:solidFill>
                  <a:schemeClr val="accent5"/>
                </a:solidFill>
                <a:latin typeface="Simplified Arabic"/>
                <a:ea typeface="Times New Roman"/>
                <a:cs typeface="+mj-cs"/>
              </a:rPr>
              <a:t>4</a:t>
            </a:r>
            <a:r>
              <a:rPr lang="en-GB" sz="4200" b="1" dirty="0">
                <a:solidFill>
                  <a:schemeClr val="accent5"/>
                </a:solidFill>
                <a:latin typeface="Simplified Arabic"/>
                <a:ea typeface="Times New Roman"/>
                <a:cs typeface="+mj-cs"/>
              </a:rPr>
              <a:t>)</a:t>
            </a:r>
            <a:r>
              <a:rPr lang="en-GB" sz="4200" b="1" baseline="30000" dirty="0">
                <a:solidFill>
                  <a:schemeClr val="accent5"/>
                </a:solidFill>
                <a:latin typeface="Simplified Arabic"/>
                <a:ea typeface="Times New Roman"/>
                <a:cs typeface="+mj-cs"/>
              </a:rPr>
              <a:t>2</a:t>
            </a:r>
            <a:r>
              <a:rPr lang="en-GB" sz="4200" b="1" dirty="0">
                <a:solidFill>
                  <a:schemeClr val="accent5"/>
                </a:solidFill>
                <a:latin typeface="Simplified Arabic"/>
                <a:ea typeface="Times New Roman"/>
                <a:cs typeface="+mj-cs"/>
              </a:rPr>
              <a:t> or</a:t>
            </a:r>
            <a:r>
              <a:rPr lang="ar-SA" sz="4200" dirty="0">
                <a:solidFill>
                  <a:schemeClr val="accent5"/>
                </a:solidFill>
                <a:latin typeface="Times New Roman"/>
                <a:ea typeface="Times New Roman"/>
                <a:cs typeface="+mj-cs"/>
              </a:rPr>
              <a:t>) و الموجود في كثير من صخور القشرة الأرضية النارية منها و الرسوبية . و عندما </a:t>
            </a:r>
            <a:r>
              <a:rPr lang="ar-SA" sz="4200" dirty="0" err="1">
                <a:solidFill>
                  <a:schemeClr val="accent5"/>
                </a:solidFill>
                <a:latin typeface="Times New Roman"/>
                <a:ea typeface="Times New Roman"/>
                <a:cs typeface="+mj-cs"/>
              </a:rPr>
              <a:t>تتجوى</a:t>
            </a:r>
            <a:r>
              <a:rPr lang="ar-SA" sz="4200" dirty="0">
                <a:solidFill>
                  <a:schemeClr val="accent5"/>
                </a:solidFill>
                <a:latin typeface="Times New Roman"/>
                <a:ea typeface="Times New Roman"/>
                <a:cs typeface="+mj-cs"/>
              </a:rPr>
              <a:t> الصخور الحاوية على الفوسفات ينتقل أيون الفوسفات إلى الماء و من ثم إلى</a:t>
            </a:r>
            <a:r>
              <a:rPr lang="en-GB" sz="4200" dirty="0">
                <a:solidFill>
                  <a:schemeClr val="accent5"/>
                </a:solidFill>
                <a:latin typeface="Simplified Arabic"/>
                <a:ea typeface="Times New Roman"/>
                <a:cs typeface="+mj-cs"/>
              </a:rPr>
              <a:t> </a:t>
            </a:r>
            <a:r>
              <a:rPr lang="ar-SA" sz="4200" u="sng" dirty="0">
                <a:solidFill>
                  <a:schemeClr val="accent5"/>
                </a:solidFill>
                <a:latin typeface="Simplified Arabic"/>
                <a:ea typeface="Times New Roman"/>
                <a:cs typeface="+mj-cs"/>
                <a:hlinkClick r:id="rId2" tooltip="النباتات"/>
              </a:rPr>
              <a:t>النباتات</a:t>
            </a:r>
            <a:r>
              <a:rPr lang="en-GB" sz="4200" dirty="0">
                <a:solidFill>
                  <a:schemeClr val="accent5"/>
                </a:solidFill>
                <a:latin typeface="Simplified Arabic"/>
                <a:ea typeface="Times New Roman"/>
                <a:cs typeface="+mj-cs"/>
              </a:rPr>
              <a:t> ) </a:t>
            </a:r>
            <a:r>
              <a:rPr lang="ar-SA" sz="4200" dirty="0">
                <a:solidFill>
                  <a:schemeClr val="accent5"/>
                </a:solidFill>
                <a:latin typeface="Times New Roman"/>
                <a:ea typeface="Times New Roman"/>
                <a:cs typeface="+mj-cs"/>
              </a:rPr>
              <a:t>المنتجات ) </a:t>
            </a:r>
            <a:r>
              <a:rPr lang="ar-IQ" sz="4200" dirty="0">
                <a:solidFill>
                  <a:schemeClr val="accent5"/>
                </a:solidFill>
                <a:latin typeface="Times New Roman"/>
                <a:ea typeface="Times New Roman"/>
                <a:cs typeface="+mj-cs"/>
              </a:rPr>
              <a:t>التي</a:t>
            </a:r>
            <a:r>
              <a:rPr lang="ar-SA" sz="4200" dirty="0">
                <a:solidFill>
                  <a:schemeClr val="accent5"/>
                </a:solidFill>
                <a:latin typeface="Times New Roman"/>
                <a:ea typeface="Times New Roman"/>
                <a:cs typeface="+mj-cs"/>
              </a:rPr>
              <a:t> تمتصها عبر التربة ، و بعد ذلك إلى الكائنات الحية  (المستهلكات ) </a:t>
            </a:r>
            <a:r>
              <a:rPr lang="ar-IQ" sz="4200" dirty="0">
                <a:solidFill>
                  <a:schemeClr val="accent5"/>
                </a:solidFill>
                <a:latin typeface="Times New Roman"/>
                <a:ea typeface="Times New Roman"/>
                <a:cs typeface="+mj-cs"/>
              </a:rPr>
              <a:t>وتثبت في</a:t>
            </a:r>
            <a:r>
              <a:rPr lang="ar-SA" sz="4200" dirty="0">
                <a:solidFill>
                  <a:schemeClr val="accent5"/>
                </a:solidFill>
                <a:latin typeface="Times New Roman"/>
                <a:ea typeface="Times New Roman"/>
                <a:cs typeface="+mj-cs"/>
              </a:rPr>
              <a:t> الخلايا </a:t>
            </a:r>
            <a:r>
              <a:rPr lang="ar-IQ" sz="4200" dirty="0">
                <a:solidFill>
                  <a:schemeClr val="accent5"/>
                </a:solidFill>
                <a:latin typeface="Times New Roman"/>
                <a:ea typeface="Times New Roman"/>
                <a:cs typeface="+mj-cs"/>
              </a:rPr>
              <a:t>خلال العمليات</a:t>
            </a:r>
            <a:r>
              <a:rPr lang="ar-SA" sz="4200" dirty="0">
                <a:solidFill>
                  <a:schemeClr val="accent5"/>
                </a:solidFill>
                <a:latin typeface="Times New Roman"/>
                <a:ea typeface="Times New Roman"/>
                <a:cs typeface="+mj-cs"/>
              </a:rPr>
              <a:t> الايضية ، حيث يعتبر من العناصر الضرورية في تركيب الخلية الحية </a:t>
            </a:r>
            <a:r>
              <a:rPr lang="ar-IQ" sz="4200" dirty="0">
                <a:solidFill>
                  <a:schemeClr val="accent5"/>
                </a:solidFill>
                <a:latin typeface="Times New Roman"/>
                <a:ea typeface="Times New Roman"/>
                <a:cs typeface="+mj-cs"/>
              </a:rPr>
              <a:t>أو </a:t>
            </a:r>
            <a:r>
              <a:rPr lang="ar-SA" sz="4200" dirty="0">
                <a:solidFill>
                  <a:schemeClr val="accent5"/>
                </a:solidFill>
                <a:latin typeface="Times New Roman"/>
                <a:ea typeface="Times New Roman"/>
                <a:cs typeface="+mj-cs"/>
              </a:rPr>
              <a:t>تصبح مكونا رئيسيا من مكونات أغشية الخلايا كذلك له دور رئيسي في العمليات الايضية </a:t>
            </a:r>
            <a:r>
              <a:rPr lang="ar-SA" sz="4200" dirty="0" smtClean="0">
                <a:solidFill>
                  <a:schemeClr val="accent5"/>
                </a:solidFill>
                <a:latin typeface="Times New Roman"/>
                <a:ea typeface="Times New Roman"/>
                <a:cs typeface="+mj-cs"/>
              </a:rPr>
              <a:t>لإنتاج </a:t>
            </a:r>
            <a:r>
              <a:rPr lang="ar-SA" sz="4200" dirty="0">
                <a:solidFill>
                  <a:schemeClr val="accent5"/>
                </a:solidFill>
                <a:latin typeface="Times New Roman"/>
                <a:ea typeface="Times New Roman"/>
                <a:cs typeface="+mj-cs"/>
              </a:rPr>
              <a:t>جزيئة</a:t>
            </a:r>
            <a:r>
              <a:rPr lang="ar-SA" sz="4200" dirty="0" smtClean="0">
                <a:solidFill>
                  <a:schemeClr val="accent5"/>
                </a:solidFill>
                <a:latin typeface="Times New Roman"/>
                <a:ea typeface="Times New Roman"/>
                <a:cs typeface="+mj-cs"/>
              </a:rPr>
              <a:t>{</a:t>
            </a:r>
            <a:r>
              <a:rPr lang="ar-IQ" sz="4200" dirty="0" smtClean="0">
                <a:solidFill>
                  <a:schemeClr val="accent5"/>
                </a:solidFill>
                <a:latin typeface="Times New Roman"/>
                <a:ea typeface="Times New Roman"/>
                <a:cs typeface="+mj-cs"/>
              </a:rPr>
              <a:t>(</a:t>
            </a:r>
            <a:r>
              <a:rPr lang="en-GB" sz="4200" dirty="0" smtClean="0">
                <a:solidFill>
                  <a:schemeClr val="accent5"/>
                </a:solidFill>
                <a:latin typeface="Simplified Arabic"/>
                <a:ea typeface="Times New Roman"/>
                <a:cs typeface="+mj-cs"/>
              </a:rPr>
              <a:t>DNA</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a:t>
            </a:r>
            <a:r>
              <a:rPr lang="en-GB" sz="4200" dirty="0">
                <a:solidFill>
                  <a:schemeClr val="accent5"/>
                </a:solidFill>
                <a:latin typeface="Simplified Arabic"/>
                <a:ea typeface="Times New Roman"/>
                <a:cs typeface="+mj-cs"/>
              </a:rPr>
              <a:t> RNA </a:t>
            </a:r>
            <a:r>
              <a:rPr lang="ar-SA" sz="4200" dirty="0">
                <a:solidFill>
                  <a:schemeClr val="accent5"/>
                </a:solidFill>
                <a:latin typeface="Times New Roman"/>
                <a:ea typeface="Times New Roman"/>
                <a:cs typeface="+mj-cs"/>
              </a:rPr>
              <a:t>و </a:t>
            </a:r>
            <a:r>
              <a:rPr lang="en-GB" sz="4200" dirty="0" smtClean="0">
                <a:solidFill>
                  <a:schemeClr val="accent5"/>
                </a:solidFill>
                <a:latin typeface="Simplified Arabic"/>
                <a:ea typeface="Times New Roman"/>
                <a:cs typeface="+mj-cs"/>
              </a:rPr>
              <a:t>ATP </a:t>
            </a:r>
            <a:r>
              <a:rPr lang="ar-IQ" sz="4200" dirty="0" smtClean="0">
                <a:solidFill>
                  <a:schemeClr val="accent5"/>
                </a:solidFill>
                <a:latin typeface="Simplified Arabic"/>
                <a:ea typeface="Times New Roman"/>
                <a:cs typeface="+mj-cs"/>
              </a:rPr>
              <a:t> </a:t>
            </a:r>
            <a:r>
              <a:rPr lang="ar-SA" sz="4200" dirty="0" smtClean="0">
                <a:solidFill>
                  <a:schemeClr val="accent5"/>
                </a:solidFill>
                <a:latin typeface="Times New Roman"/>
                <a:ea typeface="Times New Roman"/>
                <a:cs typeface="+mj-cs"/>
              </a:rPr>
              <a:t>ثلاثي </a:t>
            </a:r>
            <a:r>
              <a:rPr lang="ar-SA" sz="4200" dirty="0">
                <a:solidFill>
                  <a:schemeClr val="accent5"/>
                </a:solidFill>
                <a:latin typeface="Times New Roman"/>
                <a:ea typeface="Times New Roman"/>
                <a:cs typeface="+mj-cs"/>
              </a:rPr>
              <a:t>فوسفات </a:t>
            </a:r>
            <a:r>
              <a:rPr lang="ar-SA" sz="4200" dirty="0" err="1">
                <a:solidFill>
                  <a:schemeClr val="accent5"/>
                </a:solidFill>
                <a:latin typeface="Times New Roman"/>
                <a:ea typeface="Times New Roman"/>
                <a:cs typeface="+mj-cs"/>
              </a:rPr>
              <a:t>الأدينوسين</a:t>
            </a:r>
            <a:r>
              <a:rPr lang="ar-SA" sz="4200" dirty="0">
                <a:solidFill>
                  <a:schemeClr val="accent5"/>
                </a:solidFill>
                <a:latin typeface="Times New Roman"/>
                <a:ea typeface="Times New Roman"/>
                <a:cs typeface="+mj-cs"/>
              </a:rPr>
              <a:t>)}،  وكذلك في عمليات النمو ،و مع موت</a:t>
            </a:r>
            <a:r>
              <a:rPr lang="en-GB" sz="4200" dirty="0">
                <a:solidFill>
                  <a:schemeClr val="accent5"/>
                </a:solidFill>
                <a:latin typeface="Simplified Arabic"/>
                <a:ea typeface="Times New Roman"/>
                <a:cs typeface="+mj-cs"/>
              </a:rPr>
              <a:t> </a:t>
            </a:r>
            <a:r>
              <a:rPr lang="ar-SA" sz="4200" u="sng" dirty="0">
                <a:solidFill>
                  <a:schemeClr val="accent5"/>
                </a:solidFill>
                <a:latin typeface="Simplified Arabic"/>
                <a:ea typeface="Times New Roman"/>
                <a:cs typeface="+mj-cs"/>
                <a:hlinkClick r:id="rId2" tooltip="النباتات"/>
              </a:rPr>
              <a:t>النباتات</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 الحيوانات يعود الفوسفات إلى الماء و التربة . و تستقر غالبية الفوسفات في نهاية المطاف في المحيطات حيث تصبح جزءا من الصخور الرسوبية التي تتشكل على قاع المحيط ، و إذا ما وصلت هذه الصخور من جديد إلى سطح الأرض فإنها ستحرر ما تحويه من فوسفات عن طريق التجوية أو التعدين . وهنالك نوعان من الكائنات الحية يلعبان دورا مهما في دورة الفوسفور في الطبيعة هما الإنسان الذي يعدن الفوسفات و يستخدمه كمخصب للتربة ، و الطيور التي تأكل أسماك المحيط و تعيد ما تحويه هذه الأسماك من فوسفور إلى اليابسة عن طريق فضلاتها ، و هو ما يعرف </a:t>
            </a:r>
            <a:r>
              <a:rPr lang="ar-SA" sz="4200" dirty="0" err="1">
                <a:solidFill>
                  <a:schemeClr val="accent5"/>
                </a:solidFill>
                <a:latin typeface="Times New Roman"/>
                <a:ea typeface="Times New Roman"/>
                <a:cs typeface="+mj-cs"/>
              </a:rPr>
              <a:t>بالغوانو</a:t>
            </a:r>
            <a:r>
              <a:rPr lang="ar-SA" sz="4200" dirty="0">
                <a:solidFill>
                  <a:schemeClr val="accent5"/>
                </a:solidFill>
                <a:latin typeface="Times New Roman"/>
                <a:ea typeface="Times New Roman"/>
                <a:cs typeface="+mj-cs"/>
              </a:rPr>
              <a:t> </a:t>
            </a:r>
            <a:r>
              <a:rPr lang="en-GB" sz="4200" dirty="0">
                <a:solidFill>
                  <a:schemeClr val="accent5"/>
                </a:solidFill>
                <a:latin typeface="Simplified Arabic"/>
                <a:ea typeface="Times New Roman"/>
                <a:cs typeface="+mj-cs"/>
              </a:rPr>
              <a:t>(Guano) </a:t>
            </a:r>
            <a:r>
              <a:rPr lang="ar-SA" sz="4200" dirty="0">
                <a:solidFill>
                  <a:schemeClr val="accent5"/>
                </a:solidFill>
                <a:latin typeface="Times New Roman"/>
                <a:ea typeface="Times New Roman"/>
                <a:cs typeface="+mj-cs"/>
              </a:rPr>
              <a:t>،</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فعلى سبيل المثال كان الأردن في يوم من الأيام مغمورا بماء البحر مما أدى إلى تشكل </a:t>
            </a:r>
            <a:r>
              <a:rPr lang="ar-IQ" sz="4200" dirty="0" smtClean="0">
                <a:solidFill>
                  <a:schemeClr val="accent5"/>
                </a:solidFill>
                <a:latin typeface="Times New Roman"/>
                <a:ea typeface="Times New Roman"/>
                <a:cs typeface="+mj-cs"/>
              </a:rPr>
              <a:t>مواضع</a:t>
            </a:r>
            <a:r>
              <a:rPr lang="ar-SA" sz="4200" dirty="0" smtClean="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فوسفاتية كبيرة جرى و يجري في أيامنا الحالية تعدينها . و مثل هذا النشاط يسارع من دورة الفوسفور في الطبيعة بل و يعمل على تركيزه في مناطق معينة عند مصبات الأنهار و في الأماكن التي يجري التخلص عندها من مياه الصرف الصحي . و هذا بدوره يؤدي إلى الإثراء الغذائي </a:t>
            </a:r>
            <a:r>
              <a:rPr lang="en-GB" sz="4200" dirty="0">
                <a:solidFill>
                  <a:schemeClr val="accent5"/>
                </a:solidFill>
                <a:latin typeface="Simplified Arabic"/>
                <a:ea typeface="Times New Roman"/>
                <a:cs typeface="+mj-cs"/>
              </a:rPr>
              <a:t>( Eutrophication) </a:t>
            </a:r>
            <a:r>
              <a:rPr lang="ar-SA" sz="4200" dirty="0">
                <a:solidFill>
                  <a:schemeClr val="accent5"/>
                </a:solidFill>
                <a:latin typeface="Times New Roman"/>
                <a:ea typeface="Times New Roman"/>
                <a:cs typeface="+mj-cs"/>
              </a:rPr>
              <a:t>الذي يعمل على ازدهار أنواع من الكائنات الحية على حساب أنواع أخرى</a:t>
            </a:r>
            <a:r>
              <a:rPr lang="en-GB" sz="4200" dirty="0">
                <a:solidFill>
                  <a:schemeClr val="accent5"/>
                </a:solidFill>
                <a:latin typeface="Simplified Arabic"/>
                <a:ea typeface="Times New Roman"/>
                <a:cs typeface="+mj-cs"/>
              </a:rPr>
              <a:t>) </a:t>
            </a:r>
            <a:r>
              <a:rPr lang="ar-IQ" sz="4200" dirty="0">
                <a:solidFill>
                  <a:schemeClr val="accent5"/>
                </a:solidFill>
                <a:latin typeface="Times New Roman"/>
                <a:ea typeface="Times New Roman"/>
                <a:cs typeface="+mj-cs"/>
              </a:rPr>
              <a:t> وهو يعني </a:t>
            </a:r>
            <a:r>
              <a:rPr lang="ar-SA" sz="4200" dirty="0">
                <a:solidFill>
                  <a:schemeClr val="accent5"/>
                </a:solidFill>
                <a:latin typeface="Times New Roman"/>
                <a:ea typeface="Times New Roman"/>
                <a:cs typeface="+mj-cs"/>
              </a:rPr>
              <a:t>إذا زادت كمية النيتروجين في مياه البحيرات أو السدود مثلا عن حد معين تكاثرت الطحالب كثيرا ، مما يؤدي إلى استهلاك الأكسجين الذائب في المياه في تلك البحيرة و بالتالي قتل الأحياء التي تتنفس الأوكسجين كالأسماك مثلا ، نطلق على هذه الحالة الإثراء الغذائي ) و بالتالي إلى حدوث</a:t>
            </a:r>
            <a:r>
              <a:rPr lang="en-GB" sz="4200" dirty="0">
                <a:solidFill>
                  <a:schemeClr val="accent5"/>
                </a:solidFill>
                <a:latin typeface="Simplified Arabic"/>
                <a:ea typeface="Times New Roman"/>
                <a:cs typeface="+mj-cs"/>
              </a:rPr>
              <a:t> </a:t>
            </a:r>
            <a:r>
              <a:rPr lang="ar-SA" sz="4200" u="sng" dirty="0">
                <a:solidFill>
                  <a:schemeClr val="accent5"/>
                </a:solidFill>
                <a:latin typeface="Simplified Arabic"/>
                <a:ea typeface="Times New Roman"/>
                <a:cs typeface="+mj-cs"/>
                <a:hlinkClick r:id="rId3" tooltip="التلوث البيئي"/>
              </a:rPr>
              <a:t>تلوث</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للمياه</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وخلاصة القول ، يعد الفسفور </a:t>
            </a:r>
            <a:r>
              <a:rPr lang="ar-SA" sz="4200" dirty="0" err="1">
                <a:solidFill>
                  <a:schemeClr val="accent5"/>
                </a:solidFill>
                <a:latin typeface="Times New Roman"/>
                <a:ea typeface="Times New Roman"/>
                <a:cs typeface="+mj-cs"/>
              </a:rPr>
              <a:t>اللاعضوي</a:t>
            </a:r>
            <a:r>
              <a:rPr lang="ar-SA" sz="4200" dirty="0">
                <a:solidFill>
                  <a:schemeClr val="accent5"/>
                </a:solidFill>
                <a:latin typeface="Times New Roman"/>
                <a:ea typeface="Times New Roman"/>
                <a:cs typeface="+mj-cs"/>
              </a:rPr>
              <a:t> اقل وفرة في الطبيعة مقارنة مع النتروجين وخزينة الصخور الفوسفاتية وبقايا فضلات الكائنات الحية والمتحجرات ويتحرر الفسفور بسبب عمليات التعرية و الانجراف والتنقيب ويمتص من التربة عل هيئه فوسفات التي تكون جاهزة للامتصاص من قبل النباتات وتمتص النباتات الفسفور </a:t>
            </a:r>
            <a:r>
              <a:rPr lang="ar-SA" sz="4200" dirty="0" err="1">
                <a:solidFill>
                  <a:schemeClr val="accent5"/>
                </a:solidFill>
                <a:latin typeface="Times New Roman"/>
                <a:ea typeface="Times New Roman"/>
                <a:cs typeface="+mj-cs"/>
              </a:rPr>
              <a:t>اللاعضوي</a:t>
            </a:r>
            <a:r>
              <a:rPr lang="en-GB" sz="4200" dirty="0">
                <a:solidFill>
                  <a:schemeClr val="accent5"/>
                </a:solidFill>
                <a:latin typeface="Simplified Arabic"/>
                <a:ea typeface="Times New Roman"/>
                <a:cs typeface="+mj-cs"/>
              </a:rPr>
              <a:t>  </a:t>
            </a:r>
            <a:r>
              <a:rPr lang="ar-SA" sz="4200" dirty="0">
                <a:solidFill>
                  <a:schemeClr val="accent5"/>
                </a:solidFill>
                <a:latin typeface="Times New Roman"/>
                <a:ea typeface="Times New Roman"/>
                <a:cs typeface="+mj-cs"/>
              </a:rPr>
              <a:t>ويتحول الى حالة عضوية ومنها ينتقل الى الحيوانات </a:t>
            </a:r>
            <a:r>
              <a:rPr lang="ar-SA" sz="4200" dirty="0" err="1" smtClean="0">
                <a:solidFill>
                  <a:schemeClr val="accent5"/>
                </a:solidFill>
                <a:latin typeface="Times New Roman"/>
                <a:ea typeface="Times New Roman"/>
                <a:cs typeface="+mj-cs"/>
              </a:rPr>
              <a:t>المتغ</a:t>
            </a:r>
            <a:r>
              <a:rPr lang="ar-IQ" sz="4200" dirty="0" smtClean="0">
                <a:solidFill>
                  <a:schemeClr val="accent5"/>
                </a:solidFill>
                <a:latin typeface="Times New Roman"/>
                <a:ea typeface="Times New Roman"/>
                <a:cs typeface="+mj-cs"/>
              </a:rPr>
              <a:t>ذ</a:t>
            </a:r>
            <a:r>
              <a:rPr lang="ar-SA" sz="4200" dirty="0" err="1" smtClean="0">
                <a:solidFill>
                  <a:schemeClr val="accent5"/>
                </a:solidFill>
                <a:latin typeface="Times New Roman"/>
                <a:ea typeface="Times New Roman"/>
                <a:cs typeface="+mj-cs"/>
              </a:rPr>
              <a:t>ية</a:t>
            </a:r>
            <a:r>
              <a:rPr lang="ar-SA" sz="4200" dirty="0" smtClean="0">
                <a:solidFill>
                  <a:schemeClr val="accent5"/>
                </a:solidFill>
                <a:latin typeface="Times New Roman"/>
                <a:ea typeface="Times New Roman"/>
                <a:cs typeface="+mj-cs"/>
              </a:rPr>
              <a:t> </a:t>
            </a:r>
            <a:r>
              <a:rPr lang="ar-SA" sz="4200" dirty="0">
                <a:solidFill>
                  <a:schemeClr val="accent5"/>
                </a:solidFill>
                <a:latin typeface="Times New Roman"/>
                <a:ea typeface="Times New Roman"/>
                <a:cs typeface="+mj-cs"/>
              </a:rPr>
              <a:t>على النباتات وعند موت هذه الاحياء سوف تعمل بكتريا خاصة موجوده في التربة والماء على تحويله الى حاله غير عضوية لتتكرر دورته في الطبيعة وكما في </a:t>
            </a:r>
            <a:r>
              <a:rPr lang="ar-IQ" sz="4200" smtClean="0">
                <a:solidFill>
                  <a:schemeClr val="accent5"/>
                </a:solidFill>
                <a:latin typeface="Times New Roman"/>
                <a:ea typeface="Times New Roman"/>
                <a:cs typeface="+mj-cs"/>
              </a:rPr>
              <a:t>الشريحة السابقة</a:t>
            </a:r>
            <a:r>
              <a:rPr lang="ar-SA" sz="4200" smtClean="0">
                <a:solidFill>
                  <a:schemeClr val="accent5"/>
                </a:solidFill>
                <a:latin typeface="Times New Roman"/>
                <a:ea typeface="Times New Roman"/>
                <a:cs typeface="+mj-cs"/>
              </a:rPr>
              <a:t>. </a:t>
            </a:r>
            <a:endParaRPr lang="en-US" sz="4200" dirty="0">
              <a:solidFill>
                <a:schemeClr val="accent5"/>
              </a:solidFill>
              <a:latin typeface="Times New Roman"/>
              <a:ea typeface="Times New Roman"/>
              <a:cs typeface="+mj-cs"/>
            </a:endParaRPr>
          </a:p>
          <a:p>
            <a:pPr algn="r"/>
            <a:r>
              <a:rPr lang="en-GB" dirty="0">
                <a:latin typeface="Simplified Arabic"/>
                <a:ea typeface="Times New Roman"/>
              </a:rPr>
              <a:t> </a:t>
            </a:r>
            <a:endParaRPr lang="ar-IQ" dirty="0"/>
          </a:p>
        </p:txBody>
      </p:sp>
    </p:spTree>
    <p:extLst>
      <p:ext uri="{BB962C8B-B14F-4D97-AF65-F5344CB8AC3E}">
        <p14:creationId xmlns:p14="http://schemas.microsoft.com/office/powerpoint/2010/main" val="3453869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1019</TotalTime>
  <Words>586</Words>
  <Application>Microsoft Office PowerPoint</Application>
  <PresentationFormat>مخصص</PresentationFormat>
  <Paragraphs>34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Office Theme</vt:lpstr>
      <vt:lpstr>    محاضرات في  التلوث البيئي قسم الفيزياء- المرحلة الرابعة م. جاسم محمد عبد اللطيف      </vt:lpstr>
      <vt:lpstr>عرض تقديمي في PowerPoint</vt:lpstr>
      <vt:lpstr>ان مكونات التوازن البيئي هي العلاقة متكاملة بين جميع عناصر البيئة فأشعة الشمس والنبات والحيوان و البلد والإنسان وبعض مكونات الغلاف الغازي في إتزان مستمر ، ومن هنا لا بد من الحديث عن بعض الدورات لبعض المواد حيث تدخل وتسري في المكونات الحياتية والطبيعية ثم ما تلبث أن تعود إلى شكلها الأصلي .وللمحافظة على تعريف التوازن البيئي يجب المحافظة على العلاقة بين مكونات البيئة حيث هناك علاقة وثيقة بين العناصر الطبيعية والحياتية الموجودة حول وداخل سطح الكرة الأرضية مكوناتها المختلفة ، تبرز من خلال علاقات وارتباطات وظيفية معقدة ترتبط جميعها بما يسمى بالنظام البيئي ، فيعرف على أنه التفاعل المنظم والمستمر بين عناصر البيئة الحية وغير الحية، وما يولده هذا التفاعل من توازن بين عناصر البيئة ، أما التوازن البيئي فمعناه قدرة البيئة الطبيعية على إعالة الحياة على سطح الأرض دون مشكلات أو مخاطر تمس الحياة البشرية، ولعل التوازن البيئي على سطح الكرة الأرضية ما هو إلا جزء من التوازن الدقيق في نظام الكون ، وهذا يعني أن عناصر البيئة تحافظ على وجودها ونسبها كما أوجدها الله ، ولكن الإنسان بلغ في تأثيره على بيئته مراحل تنذر بالخطر ، إذ  تجاوز في بعض الأحوال قدرة النظام البيئي الطبيعي على احتمال هذه التغيرات ، وإحداث اختلالات بيئية تكاد تهدد حياة الإنسان وبقائه على سطح الأرض.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95</cp:revision>
  <dcterms:created xsi:type="dcterms:W3CDTF">2018-10-15T14:00:14Z</dcterms:created>
  <dcterms:modified xsi:type="dcterms:W3CDTF">2019-12-30T18:44:02Z</dcterms:modified>
</cp:coreProperties>
</file>